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7"/>
  </p:notesMasterIdLst>
  <p:handoutMasterIdLst>
    <p:handoutMasterId r:id="rId38"/>
  </p:handoutMasterIdLst>
  <p:sldIdLst>
    <p:sldId id="256" r:id="rId3"/>
    <p:sldId id="307" r:id="rId4"/>
    <p:sldId id="308" r:id="rId5"/>
    <p:sldId id="263" r:id="rId6"/>
    <p:sldId id="311" r:id="rId7"/>
    <p:sldId id="313" r:id="rId8"/>
    <p:sldId id="315" r:id="rId9"/>
    <p:sldId id="312" r:id="rId10"/>
    <p:sldId id="314" r:id="rId11"/>
    <p:sldId id="319" r:id="rId12"/>
    <p:sldId id="310" r:id="rId13"/>
    <p:sldId id="316" r:id="rId14"/>
    <p:sldId id="306" r:id="rId15"/>
    <p:sldId id="292" r:id="rId16"/>
    <p:sldId id="293" r:id="rId17"/>
    <p:sldId id="302" r:id="rId18"/>
    <p:sldId id="304" r:id="rId19"/>
    <p:sldId id="296" r:id="rId20"/>
    <p:sldId id="271" r:id="rId21"/>
    <p:sldId id="272" r:id="rId22"/>
    <p:sldId id="273" r:id="rId23"/>
    <p:sldId id="280" r:id="rId24"/>
    <p:sldId id="277" r:id="rId25"/>
    <p:sldId id="278" r:id="rId26"/>
    <p:sldId id="297" r:id="rId27"/>
    <p:sldId id="279" r:id="rId28"/>
    <p:sldId id="298" r:id="rId29"/>
    <p:sldId id="299" r:id="rId30"/>
    <p:sldId id="317" r:id="rId31"/>
    <p:sldId id="318" r:id="rId32"/>
    <p:sldId id="300" r:id="rId33"/>
    <p:sldId id="305" r:id="rId34"/>
    <p:sldId id="320" r:id="rId35"/>
    <p:sldId id="321" r:id="rId36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40333123001879E-2"/>
          <c:y val="3.6215476006789073E-2"/>
          <c:w val="0.91184885458423237"/>
          <c:h val="0.7836048535034030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010080152041813E-3"/>
                  <c:y val="3.227856144363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4A-41CB-AC25-ED87031B8CAA}"/>
                </c:ext>
              </c:extLst>
            </c:dLbl>
            <c:dLbl>
              <c:idx val="1"/>
              <c:layout>
                <c:manualLayout>
                  <c:x val="-2.7553192048146491E-2"/>
                  <c:y val="4.034830770534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91405185389709E-2"/>
                      <c:h val="6.6722582284915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2.9588681323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14A-41CB-AC25-ED87031B8CAA}"/>
                </c:ext>
              </c:extLst>
            </c:dLbl>
            <c:dLbl>
              <c:idx val="3"/>
              <c:layout>
                <c:manualLayout>
                  <c:x val="-1.5951848027874284E-2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14A-41CB-AC25-ED87031B8CAA}"/>
                </c:ext>
              </c:extLst>
            </c:dLbl>
            <c:dLbl>
              <c:idx val="4"/>
              <c:layout>
                <c:manualLayout>
                  <c:x val="-1.0151176017738288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14A-41CB-AC25-ED87031B8CAA}"/>
                </c:ext>
              </c:extLst>
            </c:dLbl>
            <c:dLbl>
              <c:idx val="5"/>
              <c:layout>
                <c:manualLayout>
                  <c:x val="-2.7553192048146491E-2"/>
                  <c:y val="4.0348201804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4A-41CB-AC25-ED87031B8CAA}"/>
                </c:ext>
              </c:extLst>
            </c:dLbl>
            <c:dLbl>
              <c:idx val="6"/>
              <c:layout>
                <c:manualLayout>
                  <c:x val="-1.5951848027874391E-2"/>
                  <c:y val="4.572796204515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572796204515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14A-41CB-AC25-ED87031B8CAA}"/>
                </c:ext>
              </c:extLst>
            </c:dLbl>
            <c:dLbl>
              <c:idx val="8"/>
              <c:layout>
                <c:manualLayout>
                  <c:x val="-3.1903696055748568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14A-41CB-AC25-ED87031B8CA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List2!$D$19:$L$19</c:f>
              <c:numCache>
                <c:formatCode>#,##0</c:formatCode>
                <c:ptCount val="9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  <c:pt idx="7">
                  <c:v>1059</c:v>
                </c:pt>
                <c:pt idx="8">
                  <c:v>1081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4A-41CB-AC25-ED87031B8CAA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/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-3.765832168424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4A-41CB-AC25-ED87031B8CAA}"/>
                </c:ext>
              </c:extLst>
            </c:dLbl>
            <c:dLbl>
              <c:idx val="1"/>
              <c:layout>
                <c:manualLayout>
                  <c:x val="-1.4501680025340259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-4.572796204515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4A-41CB-AC25-ED87031B8CAA}"/>
                </c:ext>
              </c:extLst>
            </c:dLbl>
            <c:dLbl>
              <c:idx val="3"/>
              <c:layout>
                <c:manualLayout>
                  <c:x val="-7.2508400126701294E-3"/>
                  <c:y val="-6.72470030075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4A-41CB-AC25-ED87031B8CAA}"/>
                </c:ext>
              </c:extLst>
            </c:dLbl>
            <c:dLbl>
              <c:idx val="4"/>
              <c:layout>
                <c:manualLayout>
                  <c:x val="-2.900336005068158E-3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4A-41CB-AC25-ED87031B8CAA}"/>
                </c:ext>
              </c:extLst>
            </c:dLbl>
            <c:dLbl>
              <c:idx val="5"/>
              <c:layout>
                <c:manualLayout>
                  <c:x val="-2.9003360050680518E-3"/>
                  <c:y val="2.420892108272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4A-41CB-AC25-ED87031B8CAA}"/>
                </c:ext>
              </c:extLst>
            </c:dLbl>
            <c:dLbl>
              <c:idx val="6"/>
              <c:layout>
                <c:manualLayout>
                  <c:x val="0"/>
                  <c:y val="1.613928072181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4A-41CB-AC25-ED87031B8CAA}"/>
                </c:ext>
              </c:extLst>
            </c:dLbl>
            <c:dLbl>
              <c:idx val="8"/>
              <c:layout>
                <c:manualLayout>
                  <c:x val="-3.3353864058282487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List2!$D$20:$L$20</c:f>
              <c:numCache>
                <c:formatCode>#,##0</c:formatCode>
                <c:ptCount val="9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  <c:pt idx="7">
                  <c:v>1844</c:v>
                </c:pt>
                <c:pt idx="8">
                  <c:v>1793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4A-41CB-AC25-ED87031B8CAA}"/>
            </c:ext>
          </c:extLst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553192048146491E-2"/>
                  <c:y val="-2.689880120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49684415639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4A-41CB-AC25-ED87031B8CAA}"/>
                </c:ext>
              </c:extLst>
            </c:dLbl>
            <c:dLbl>
              <c:idx val="2"/>
              <c:layout>
                <c:manualLayout>
                  <c:x val="-2.9003360050680518E-3"/>
                  <c:y val="-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14A-41CB-AC25-ED87031B8CAA}"/>
                </c:ext>
              </c:extLst>
            </c:dLbl>
            <c:dLbl>
              <c:idx val="3"/>
              <c:layout>
                <c:manualLayout>
                  <c:x val="-1.8852184032942282E-2"/>
                  <c:y val="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14A-41CB-AC25-ED87031B8CAA}"/>
                </c:ext>
              </c:extLst>
            </c:dLbl>
            <c:dLbl>
              <c:idx val="4"/>
              <c:layout>
                <c:manualLayout>
                  <c:x val="-1.30515120228063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14A-41CB-AC25-ED87031B8CAA}"/>
                </c:ext>
              </c:extLst>
            </c:dLbl>
            <c:dLbl>
              <c:idx val="5"/>
              <c:layout>
                <c:manualLayout>
                  <c:x val="-3.0453528053214544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14A-41CB-AC25-ED87031B8CAA}"/>
                </c:ext>
              </c:extLst>
            </c:dLbl>
            <c:dLbl>
              <c:idx val="6"/>
              <c:layout>
                <c:manualLayout>
                  <c:x val="-3.4804032060816725E-2"/>
                  <c:y val="-5.3797496505273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740565172719578E-2"/>
                      <c:h val="6.40327021646121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14A-41CB-AC25-ED87031B8CAA}"/>
                </c:ext>
              </c:extLst>
            </c:dLbl>
            <c:dLbl>
              <c:idx val="8"/>
              <c:layout>
                <c:manualLayout>
                  <c:x val="-2.3202688040544414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List2!$D$21:$L$21</c:f>
              <c:numCache>
                <c:formatCode>#,##0</c:formatCode>
                <c:ptCount val="9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  <c:pt idx="7">
                  <c:v>1067</c:v>
                </c:pt>
                <c:pt idx="8">
                  <c:v>1054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4A-41CB-AC25-ED87031B8CAA}"/>
            </c:ext>
          </c:extLst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4A-41CB-AC25-ED87031B8CAA}"/>
                </c:ext>
              </c:extLst>
            </c:dLbl>
            <c:dLbl>
              <c:idx val="2"/>
              <c:layout>
                <c:manualLayout>
                  <c:x val="-1.305151202280623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4A-41CB-AC25-ED87031B8CAA}"/>
                </c:ext>
              </c:extLst>
            </c:dLbl>
            <c:dLbl>
              <c:idx val="3"/>
              <c:layout>
                <c:manualLayout>
                  <c:x val="-2.6103024045612464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4A-41CB-AC25-ED87031B8CAA}"/>
                </c:ext>
              </c:extLst>
            </c:dLbl>
            <c:dLbl>
              <c:idx val="4"/>
              <c:layout>
                <c:manualLayout>
                  <c:x val="-3.0453528053214544E-2"/>
                  <c:y val="-6.45571228872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4A-41CB-AC25-ED87031B8CAA}"/>
                </c:ext>
              </c:extLst>
            </c:dLbl>
            <c:dLbl>
              <c:idx val="5"/>
              <c:layout>
                <c:manualLayout>
                  <c:x val="-1.7402016030408311E-2"/>
                  <c:y val="2.420892108272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4A-41CB-AC25-ED87031B8CAA}"/>
                </c:ext>
              </c:extLst>
            </c:dLbl>
            <c:dLbl>
              <c:idx val="6"/>
              <c:layout>
                <c:manualLayout>
                  <c:x val="-2.610302404561246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4A-41CB-AC25-ED87031B8CAA}"/>
                </c:ext>
              </c:extLst>
            </c:dLbl>
            <c:dLbl>
              <c:idx val="8"/>
              <c:layout>
                <c:manualLayout>
                  <c:x val="-4.0604704070952617E-2"/>
                  <c:y val="-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List2!$D$22:$L$22</c:f>
              <c:numCache>
                <c:formatCode>#,##0</c:formatCode>
                <c:ptCount val="9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  <c:pt idx="7">
                  <c:v>1295</c:v>
                </c:pt>
                <c:pt idx="8">
                  <c:v>1304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4A-41CB-AC25-ED87031B8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78054496"/>
        <c:axId val="-780536832"/>
      </c:lineChart>
      <c:catAx>
        <c:axId val="-8780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780536832"/>
        <c:crosses val="autoZero"/>
        <c:auto val="1"/>
        <c:lblAlgn val="ctr"/>
        <c:lblOffset val="100"/>
        <c:noMultiLvlLbl val="0"/>
      </c:catAx>
      <c:valAx>
        <c:axId val="-780536832"/>
        <c:scaling>
          <c:orientation val="minMax"/>
          <c:max val="19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878054496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0595007357033417"/>
          <c:y val="0.91856144363959857"/>
          <c:w val="0.82870455693028433"/>
          <c:h val="6.7989155758885075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02887519389692E-2"/>
          <c:y val="2.8018444446800694E-2"/>
          <c:w val="0.91269015403130294"/>
          <c:h val="0.79144693770331742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ORP!$N$7:$AE$7</c:f>
              <c:numCache>
                <c:formatCode>#,##0</c:formatCode>
                <c:ptCount val="18"/>
                <c:pt idx="0">
                  <c:v>1023</c:v>
                </c:pt>
                <c:pt idx="1">
                  <c:v>1126</c:v>
                </c:pt>
                <c:pt idx="2">
                  <c:v>1140</c:v>
                </c:pt>
                <c:pt idx="3">
                  <c:v>1077</c:v>
                </c:pt>
                <c:pt idx="4">
                  <c:v>1111</c:v>
                </c:pt>
                <c:pt idx="5">
                  <c:v>1047</c:v>
                </c:pt>
                <c:pt idx="6">
                  <c:v>1071</c:v>
                </c:pt>
                <c:pt idx="7">
                  <c:v>994</c:v>
                </c:pt>
                <c:pt idx="8">
                  <c:v>1088</c:v>
                </c:pt>
                <c:pt idx="9">
                  <c:v>1055</c:v>
                </c:pt>
                <c:pt idx="10">
                  <c:v>1093</c:v>
                </c:pt>
                <c:pt idx="11">
                  <c:v>1083</c:v>
                </c:pt>
                <c:pt idx="12">
                  <c:v>1096</c:v>
                </c:pt>
                <c:pt idx="13">
                  <c:v>1151</c:v>
                </c:pt>
                <c:pt idx="14">
                  <c:v>1128</c:v>
                </c:pt>
                <c:pt idx="15">
                  <c:v>1108</c:v>
                </c:pt>
                <c:pt idx="16">
                  <c:v>1025</c:v>
                </c:pt>
                <c:pt idx="17">
                  <c:v>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35-4008-871F-E629A5A44C69}"/>
            </c:ext>
          </c:extLst>
        </c:ser>
        <c:ser>
          <c:idx val="2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ORP!$N$11:$AE$11</c:f>
              <c:numCache>
                <c:formatCode>#,##0</c:formatCode>
                <c:ptCount val="18"/>
                <c:pt idx="0">
                  <c:v>1638</c:v>
                </c:pt>
                <c:pt idx="1">
                  <c:v>1836</c:v>
                </c:pt>
                <c:pt idx="2">
                  <c:v>1872</c:v>
                </c:pt>
                <c:pt idx="3">
                  <c:v>1880</c:v>
                </c:pt>
                <c:pt idx="4">
                  <c:v>1856</c:v>
                </c:pt>
                <c:pt idx="5">
                  <c:v>1758</c:v>
                </c:pt>
                <c:pt idx="6">
                  <c:v>1813</c:v>
                </c:pt>
                <c:pt idx="7">
                  <c:v>1701</c:v>
                </c:pt>
                <c:pt idx="8">
                  <c:v>1795</c:v>
                </c:pt>
                <c:pt idx="9">
                  <c:v>1794</c:v>
                </c:pt>
                <c:pt idx="10">
                  <c:v>1854</c:v>
                </c:pt>
                <c:pt idx="11">
                  <c:v>1782</c:v>
                </c:pt>
                <c:pt idx="12">
                  <c:v>1827</c:v>
                </c:pt>
                <c:pt idx="13">
                  <c:v>1932</c:v>
                </c:pt>
                <c:pt idx="14">
                  <c:v>1840</c:v>
                </c:pt>
                <c:pt idx="15">
                  <c:v>1834</c:v>
                </c:pt>
                <c:pt idx="16">
                  <c:v>1650</c:v>
                </c:pt>
                <c:pt idx="17">
                  <c:v>1530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35-4008-871F-E629A5A44C69}"/>
            </c:ext>
          </c:extLst>
        </c:ser>
        <c:ser>
          <c:idx val="3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ORP!$N$16:$AE$16</c:f>
              <c:numCache>
                <c:formatCode>#,##0</c:formatCode>
                <c:ptCount val="18"/>
                <c:pt idx="0">
                  <c:v>1072</c:v>
                </c:pt>
                <c:pt idx="1">
                  <c:v>1193</c:v>
                </c:pt>
                <c:pt idx="2">
                  <c:v>1152</c:v>
                </c:pt>
                <c:pt idx="3">
                  <c:v>1126</c:v>
                </c:pt>
                <c:pt idx="4">
                  <c:v>1158</c:v>
                </c:pt>
                <c:pt idx="5">
                  <c:v>1067</c:v>
                </c:pt>
                <c:pt idx="6">
                  <c:v>1059</c:v>
                </c:pt>
                <c:pt idx="7">
                  <c:v>981</c:v>
                </c:pt>
                <c:pt idx="8">
                  <c:v>1040</c:v>
                </c:pt>
                <c:pt idx="9">
                  <c:v>1033</c:v>
                </c:pt>
                <c:pt idx="10">
                  <c:v>1073</c:v>
                </c:pt>
                <c:pt idx="11">
                  <c:v>1075</c:v>
                </c:pt>
                <c:pt idx="12">
                  <c:v>1088</c:v>
                </c:pt>
                <c:pt idx="13">
                  <c:v>1090</c:v>
                </c:pt>
                <c:pt idx="14">
                  <c:v>1064</c:v>
                </c:pt>
                <c:pt idx="15">
                  <c:v>1077</c:v>
                </c:pt>
                <c:pt idx="16">
                  <c:v>982</c:v>
                </c:pt>
                <c:pt idx="17">
                  <c:v>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35-4008-871F-E629A5A44C69}"/>
            </c:ext>
          </c:extLst>
        </c:ser>
        <c:ser>
          <c:idx val="4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ORP!$N$23:$AE$23</c:f>
              <c:numCache>
                <c:formatCode>#,##0</c:formatCode>
                <c:ptCount val="18"/>
                <c:pt idx="0">
                  <c:v>1515</c:v>
                </c:pt>
                <c:pt idx="1">
                  <c:v>1554</c:v>
                </c:pt>
                <c:pt idx="2">
                  <c:v>1588</c:v>
                </c:pt>
                <c:pt idx="3">
                  <c:v>1561</c:v>
                </c:pt>
                <c:pt idx="4">
                  <c:v>1596</c:v>
                </c:pt>
                <c:pt idx="5">
                  <c:v>1440</c:v>
                </c:pt>
                <c:pt idx="6">
                  <c:v>1442</c:v>
                </c:pt>
                <c:pt idx="7">
                  <c:v>1401</c:v>
                </c:pt>
                <c:pt idx="8">
                  <c:v>1487</c:v>
                </c:pt>
                <c:pt idx="9">
                  <c:v>1420</c:v>
                </c:pt>
                <c:pt idx="10">
                  <c:v>1513</c:v>
                </c:pt>
                <c:pt idx="11">
                  <c:v>1432</c:v>
                </c:pt>
                <c:pt idx="12">
                  <c:v>1515</c:v>
                </c:pt>
                <c:pt idx="13">
                  <c:v>1499</c:v>
                </c:pt>
                <c:pt idx="14">
                  <c:v>1438</c:v>
                </c:pt>
                <c:pt idx="15">
                  <c:v>1402</c:v>
                </c:pt>
                <c:pt idx="16">
                  <c:v>1272</c:v>
                </c:pt>
                <c:pt idx="17">
                  <c:v>1193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35-4008-871F-E629A5A44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076144"/>
        <c:axId val="1"/>
      </c:lineChart>
      <c:catAx>
        <c:axId val="11500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1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15007614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4011441275199718"/>
          <c:y val="0.90973905348854978"/>
          <c:w val="0.72982499763275888"/>
          <c:h val="9.0260831434118796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0.70309</cdr:x>
      <cdr:y>0.02844</cdr:y>
    </cdr:from>
    <cdr:to>
      <cdr:x>0.81888</cdr:x>
      <cdr:y>0.08573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116778" y="136783"/>
          <a:ext cx="1007322" cy="275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1.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346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0BC66-2E83-470B-A8EC-A23B146253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84749-914C-0488-3D88-7750FA0D1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2EF0B5-46F6-DF6F-24A7-61559DFEE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45A846-9311-3980-E8D1-491F1C7C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0C5BF6-EBCD-181C-F7C6-4AD167EA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C5D74D-CCC2-D77E-AEBF-D068D97A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43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65A1-2B4F-DB20-8796-D8B1DCE4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9B908F-FFA1-041A-555F-B05149EC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38D367-9DEE-5C7C-5A29-ABDC175B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422332-6110-94D1-06F4-12CA768E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32CB6-F8F6-4CDD-789E-927FE423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81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C3BF4-7F23-1C77-2BCC-AFE261E6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1225D4-088D-DA87-AEA0-17DCB79C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3616C6-BCFC-4330-54E7-F7705AC8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261B01-4546-B89F-291B-7BE6530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03BE8-5040-3466-90B2-36D0F0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4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CC8D6-DB21-AA3E-4D2A-81630508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F7F15-5F99-A315-9524-F3498275F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1FC554-766E-57D1-5D62-F86497079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C5808E-2919-FEB6-1D47-F7708A70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069F8F-B9E7-8082-131F-50D046C7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4A14B-95B8-77B2-6B84-50930512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21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13324-9774-1E3C-87AA-D2411084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8947A2-8498-CFC6-8031-5D24C1C98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BC088A-C615-03D2-96BF-276E749DA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21ED84-26F3-72E8-FCDD-41E9C60E1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56D4E4-970D-6D50-3CFB-E69BABBC8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28DD687-34A7-A3FA-A2EA-9A99B09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7F54B0-76EF-FF35-AF58-67DC311F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D68C4D-AF19-4361-CAFF-8B52F74D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66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ABAD0-5BDE-8AEC-8D61-F330F242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2F1499-E0D9-77DD-528A-854D3232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BFB625-EB36-5D42-ECC2-178EEE89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CF27B1-FDEB-85DE-ABC5-BAB959E1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051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2768E3-C28C-A65A-9C53-8F1490EF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090CBE-2D83-5CCF-5BA8-C15F6636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B237D4-4F2A-B381-762F-63C25ECD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63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67B61-7C51-8F69-BCAA-4CB37C26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6455B0-A9B0-8847-E2F1-DAD6F4B6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F407F6-F1FC-2FA7-9E11-0A2BBB58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E862F8-16AD-D097-A1FC-5E9B9AAC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3B3CB9-E7BE-84FC-D977-FE2E7A4B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4D4B4E-A5B5-10AF-32A3-D4BB6C78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12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38C7-1323-4048-459E-7B0B669D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C30635-D0C9-FA40-6F03-43EE8731D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477447-9F90-83CB-B043-1B92B6DFD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C3E273-94A6-02C6-AA5B-DFDDEBA0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25C4D9-788C-72B8-322E-9349CE75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7E05A7-CFDC-A58D-922D-E094BAC5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53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B2CDF-0915-A02E-4D9D-6D932FFB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4C53E5-FCA8-33C5-85C7-63BDB85B9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87A6E0-065A-9758-A29F-01B8E066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8E0B39-7135-0B46-3A55-07BE7A12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32DDA1-C429-7C5B-8981-52434CFB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77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02FF83-FC90-6391-B0D8-35041B85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80A1D1-E83D-D8C7-00F7-6DE75936C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7FED3D-1819-194F-2692-80288180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5B2E2C-D535-D233-46F9-1F1A41F8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BA3C12-D6F6-E1DE-533E-7B6ADA74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8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1DF0B9-0CCF-F20E-3B4A-4770C4B7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220D9F-AF5B-6CC6-6351-7378B42B9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F7F1B2-F9BA-FF1F-E0F4-A8BF2A63B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38B537-785F-485B-9666-E90F1E188FCA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30A49F-A9FD-8D88-054B-22BBA68D1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929938-E07E-5FAC-92E6-0D83ABDC8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absolvent.cz/Temata/ClanekAbsolventi/5-3-14" TargetMode="External"/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nproskolu.cz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2024/2025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5013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přijímací zkouška (cermat.cz)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do středního vzdělávání a vzdělávání v konzervatoři, MŠMT ČR (gov.cz)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v datech (vzdelavanivdatech.cz)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Nejžádanější středoškolské obory a školy</a:t>
            </a:r>
          </a:p>
          <a:p>
            <a:pPr marL="812800" lvl="2" indent="-3556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Nejžádanější středoškolské obory a školy | Infoabsolvent.cz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NAVRHOVANÉ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br>
              <a:rPr lang="cs-CZ" sz="2400" b="1" spc="100" dirty="0">
                <a:solidFill>
                  <a:srgbClr val="376092"/>
                </a:solidFill>
                <a:latin typeface="Arial"/>
              </a:rPr>
            </a:br>
            <a:r>
              <a:rPr lang="cs-CZ" sz="2000" b="1" spc="-1" dirty="0">
                <a:solidFill>
                  <a:srgbClr val="C00000"/>
                </a:solidFill>
              </a:rPr>
              <a:t>pro přijímací řízení ve </a:t>
            </a:r>
            <a:r>
              <a:rPr lang="cs-CZ" sz="2000" b="1" spc="-1" dirty="0" err="1">
                <a:solidFill>
                  <a:srgbClr val="C00000"/>
                </a:solidFill>
              </a:rPr>
              <a:t>šk</a:t>
            </a:r>
            <a:r>
              <a:rPr lang="cs-CZ" sz="2000" b="1" spc="-1" dirty="0">
                <a:solidFill>
                  <a:srgbClr val="C00000"/>
                </a:solidFill>
              </a:rPr>
              <a:t>. roce 2025/2026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13" y="4353135"/>
            <a:ext cx="1693987" cy="1689105"/>
          </a:xfrm>
          <a:prstGeom prst="rect">
            <a:avLst/>
          </a:prstGeom>
        </p:spPr>
      </p:pic>
      <p:sp>
        <p:nvSpPr>
          <p:cNvPr id="8" name="Obdélník 1"/>
          <p:cNvSpPr/>
          <p:nvPr/>
        </p:nvSpPr>
        <p:spPr>
          <a:xfrm>
            <a:off x="477688" y="1157760"/>
            <a:ext cx="7723036" cy="4871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Zkrácený termín pro podání přihlášky v 1. kole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od 1. února do 15.</a:t>
            </a:r>
            <a:r>
              <a:rPr lang="cs-CZ" b="1" dirty="0"/>
              <a:t> 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února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podání přihlášky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 DIPSY bude vždy jen jedna platná přihláška. Budou-li uchazeči chtít v termínu pro podání přihlášky něco změnit, budou muset nejdřív zrušit původní přihlášku.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 maturitních oborů ve 2. kole se budou moci hlásit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i uchazeči,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kteří nekonali jednotnou přijímací zkoušku v 1. kole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; budou za ni hodnoceni 0</a:t>
            </a:r>
            <a:r>
              <a:rPr lang="cs-CZ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body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Změna termínu pro konání talentových zkoušek </a:t>
            </a:r>
          </a:p>
          <a:p>
            <a:pPr marL="3556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 konzervatoři.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ŠPZ budou zadávat posudky přímo do DIPSY.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000" b="1" spc="-1" dirty="0" err="1">
                <a:solidFill>
                  <a:srgbClr val="376092"/>
                </a:solidFill>
              </a:rPr>
              <a:t>šk</a:t>
            </a:r>
            <a:r>
              <a:rPr lang="cs-CZ" sz="2000" b="1" spc="-1" dirty="0">
                <a:solidFill>
                  <a:srgbClr val="376092"/>
                </a:solidFill>
              </a:rPr>
              <a:t>. rok 2024/2025</a:t>
            </a:r>
            <a:endParaRPr lang="cs-CZ" sz="20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512840"/>
            <a:ext cx="8100000" cy="399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střední školy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do 31. ledna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zveřejní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kritéria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 přijímacího řízení (talentové i </a:t>
            </a:r>
            <a:r>
              <a:rPr lang="cs-CZ" sz="2200" b="1" spc="-1">
                <a:solidFill>
                  <a:srgbClr val="000000"/>
                </a:solidFill>
                <a:latin typeface="Calibri"/>
              </a:rPr>
              <a:t>netalentové obory)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294A8B"/>
                </a:solidFill>
                <a:latin typeface="Calibri"/>
              </a:rPr>
              <a:t>Uchazeči budou hodnoceni na základě:</a:t>
            </a:r>
            <a:endParaRPr lang="cs-CZ" sz="2200" spc="-1" dirty="0"/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výsledků jednotných, školních a talentových přijímacích  zkoušek (konají-li se do zvoleného oboru vzdělání)</a:t>
            </a:r>
            <a:endParaRPr lang="cs-CZ" sz="2200" spc="-1" dirty="0"/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dalších skutečností, které osvědčují vhodné schopnosti, vědomosti a zájmy uchazeče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933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38707" y="1049933"/>
            <a:ext cx="8266225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Počet přihlášek pro 1. kolo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2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s talentovou zkouškou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Všechny přihlášky se evidují v informačním systému o přijímacím řízení DIPSY na www.dipsy.cz. </a:t>
            </a:r>
            <a:endParaRPr lang="cs-CZ" sz="21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Tři způsoby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podání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prostřednictvím DIPSY na základě prokázání totožnosti s využitím prostředku pro elektronickou identifikaci (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eObčanka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bankovní identita, datová schránka apod.)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hybridně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v podobě výpisu získaného z DIPSY bez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324526"/>
            <a:ext cx="8009859" cy="4725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Součásti přihlášky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čestné prohlášení, že nezletilý uchazeč souhlasí s jejím podáním a obsahem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kopie dokladů stanovených legislativou a ředitelem střední školy (lékařský posudek o zdravotní způsobilosti, doporučení  ŠPZ, hodnocení na vysvědčeních z předchozího vzdělávání, diplomy…)</a:t>
            </a: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Překlad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dokumentu vyhotoveném v cizím jazyce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nemusí být úředně ověřený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 případě pochybností může ředitel SŠ požadovat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předložení originálu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dokumentů přiložených k přihlášce i úředního překladu.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42158" y="1672414"/>
            <a:ext cx="8086069" cy="3145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Po uplynutí termínu pro podání přihlášky </a:t>
            </a:r>
            <a:r>
              <a:rPr lang="cs-CZ" sz="2200" b="1" spc="-1" dirty="0">
                <a:latin typeface="Calibri"/>
              </a:rPr>
              <a:t>nelze pořadí oborů vzdělání měnit.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Termín pro podání přihlášky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pro 1. kolo přijímacího řízení do oborů vzdělání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s talentovou zkouškou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i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bez talentové zkoušky </a:t>
            </a:r>
            <a:r>
              <a:rPr lang="cs-CZ" sz="2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od 1. února do 20.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února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8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337630"/>
            <a:ext cx="8230448" cy="4841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prostřednictvím informačního systému DIPSY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 přihlášení zákonného zástupce (plnoletého uchazeče) do systému prostřednictvím 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informačního systému.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hybridně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03413" y="1543406"/>
            <a:ext cx="8336814" cy="38226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výpisem z informačního systému DIPSY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vyplní jeden formulář přihlášky přiřadí prioritu vybraným školám a oborům vzdělání a vloží do systému dokumenty pro všechny zvolené obory vzdělání.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vytiskne výpis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 informačního systému a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doručí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jej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podepsaný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 všech škol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, do jejichž oborů vzdělání se uchazeč hlásí.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371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přihlášku na papírovém tiskopisu do všech škol, do jejíchž oborů vzdělání 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žáků 9. ročníků základních škol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0587"/>
              </p:ext>
            </p:extLst>
          </p:nvPr>
        </p:nvGraphicFramePr>
        <p:xfrm>
          <a:off x="251640" y="1157760"/>
          <a:ext cx="8757606" cy="47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9964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se hlásí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alespoň do jednoho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oboru vzdělání s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maturitní zkouškou,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Místo konání zkoušky stanoví uchazeči </a:t>
            </a:r>
            <a:r>
              <a:rPr lang="cs-CZ" sz="2200" b="1" spc="-1" dirty="0" err="1">
                <a:solidFill>
                  <a:srgbClr val="C00000"/>
                </a:solidFill>
                <a:latin typeface="Calibri"/>
              </a:rPr>
              <a:t>Cermat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latin typeface="Calibri"/>
              </a:rPr>
              <a:t>(a to i pro náhradní termín),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latin typeface="Calibri"/>
              </a:rPr>
              <a:t>může být i dvakrát v téže škole.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písemně nejpozději do 3</a:t>
            </a:r>
            <a:r>
              <a:rPr lang="cs-CZ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pracovních dnů 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 náhradním 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školní přijímací zkoušku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  <a:endParaRPr lang="cs-CZ" sz="22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2870669556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11. 4. 2025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14. 4. 2025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15. 4. 2025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16. 4. 2025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4. 2025</a:t>
                      </a:r>
                      <a:endParaRPr lang="cs-CZ" sz="2200" b="0" strike="noStrike" spc="-1" dirty="0">
                        <a:latin typeface="+mn-lt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školy stanoví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dva termíny 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konání talentové či školní přijímací zkoušky a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jeden náhradní termín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Talentová a školní 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 koná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15. března do 23.</a:t>
            </a:r>
            <a:r>
              <a:rPr lang="cs-CZ" dirty="0"/>
              <a:t>  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dubna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V případě, že dojde k překryvu termínů,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Náhradní termín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talentové či školní přijímací zkoušky stanoví ředitel školy od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24. dubna do 5. května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tak, aby se konal jindy než jednotná zkouška.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v</a:t>
            </a:r>
            <a:r>
              <a:rPr lang="cs-CZ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každém 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pouze jednou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uchazečů v 1. kole přijímacího 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jednotných, školních a talentových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Hodnocení 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ČJ a z M se na celkovém hodnocení uchazeče v přijímacím 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Uchazeči se do hodnocení přijímacího řízení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</a:t>
            </a:r>
            <a:r>
              <a:rPr lang="cs-CZ" dirty="0"/>
              <a:t> 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>
                <a:latin typeface="Calibri"/>
              </a:rPr>
              <a:t>v případě rovnosti bodů rozhodují doplňková kritéria</a:t>
            </a:r>
            <a:r>
              <a:rPr lang="cs-CZ" sz="2100" spc="-1" dirty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533344" y="1496144"/>
            <a:ext cx="8076951" cy="41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oboru vzdělání, který má v jeho přihlášce nejvyšší prioritu (je uveden na nejvyšším místě) a u nějž jej výsledky přijímacího řízení opravňují k přijetí,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do ostatních oborů nebude přijat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>
                <a:latin typeface="Calibri"/>
              </a:rPr>
              <a:t>Cermat</a:t>
            </a:r>
            <a:r>
              <a:rPr lang="cs-CZ" sz="2200" b="1" spc="-1" dirty="0">
                <a:latin typeface="Calibri"/>
              </a:rPr>
              <a:t> zpřístupní výsledky </a:t>
            </a:r>
            <a:r>
              <a:rPr lang="cs-CZ" sz="2200" spc="-1" dirty="0">
                <a:latin typeface="Calibri"/>
              </a:rPr>
              <a:t>jednotné zkoušky </a:t>
            </a:r>
            <a:r>
              <a:rPr lang="cs-CZ" sz="2200" b="1" spc="-1" dirty="0">
                <a:latin typeface="Calibri"/>
              </a:rPr>
              <a:t>školám 6. května</a:t>
            </a:r>
          </a:p>
          <a:p>
            <a:pPr marL="355600" lvl="1" indent="-3556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latin typeface="Calibri"/>
              </a:rPr>
              <a:t>Výsledky</a:t>
            </a:r>
            <a:r>
              <a:rPr lang="cs-CZ" sz="2200" spc="-1" dirty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>
                <a:latin typeface="Calibri"/>
              </a:rPr>
              <a:t>zveřejní všechny střední školy 15.</a:t>
            </a:r>
            <a:r>
              <a:rPr lang="cs-CZ" dirty="0"/>
              <a:t> </a:t>
            </a:r>
            <a:r>
              <a:rPr lang="cs-CZ" sz="2200" b="1" spc="-1" dirty="0">
                <a:latin typeface="Calibri"/>
              </a:rPr>
              <a:t>května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>
                <a:latin typeface="Calibri"/>
              </a:rPr>
              <a:t>nevyhotovuje 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3280" y="1309434"/>
            <a:ext cx="777420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nejpozději 3 pracovní dny před termínem pro podání přihlášky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dalšího kola 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podpisem.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390916"/>
            <a:ext cx="839323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školu, nemá smysl, aby se odvolával proti nepřijetí na méně prioritní školy, 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2439" y="1468156"/>
            <a:ext cx="8398402" cy="40560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strike="noStrike" spc="-1" dirty="0">
                <a:latin typeface="Calibri"/>
                <a:ea typeface="DejaVu Sans"/>
              </a:rPr>
              <a:t>je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do 24.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Pokud je součástí přijímacího řízení talentová zkouška, stanoví ředitel jeden řádný termín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v období od 8. do 12. června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 Náhradní termín není.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nemůže podat přihlášku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ve 2. kole.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kole (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využije se elektronický systém, počet přihlášek 2+3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Výsledky budou známy 24.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června.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878564"/>
              </p:ext>
            </p:extLst>
          </p:nvPr>
        </p:nvGraphicFramePr>
        <p:xfrm>
          <a:off x="251639" y="1157760"/>
          <a:ext cx="8699855" cy="480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14264" y="1274804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50725" y="129099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351505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školy.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 Může být uvedeno i více oborů vzdělání v této škole, které se neuvádí dle priority.</a:t>
            </a: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10471" y="1472240"/>
            <a:ext cx="8200392" cy="4261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potvrdí do 7 dnů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od oznámení rozhodnutí o přijetí svůj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Potvrdit svůj úmysl vzdělávat se může uchazeč jen do jednoho oboru.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Žáci z Ukrajiny s dočasnou ochranou a osoby, které získaly </a:t>
            </a:r>
            <a:br>
              <a:rPr lang="cs-CZ" sz="2200" b="1" spc="-1" dirty="0">
                <a:solidFill>
                  <a:srgbClr val="C00000"/>
                </a:solidFill>
              </a:rPr>
            </a:br>
            <a:r>
              <a:rPr lang="cs-CZ" sz="2200" b="1" spc="-1" dirty="0">
                <a:solidFill>
                  <a:srgbClr val="C00000"/>
                </a:solidFill>
              </a:rPr>
              <a:t>předchozí vzdělání ve škole mimo území České republiky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400899" y="1361658"/>
            <a:ext cx="8294527" cy="40971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MŠMT vydá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opatření obecné povahy se stejnými úlevami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žáky z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Ukrajiny s dočasnou ochranou 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PRAVDĚPODOBNĚ STEJNÉ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jako v</a:t>
            </a:r>
            <a:r>
              <a:rPr lang="cs-CZ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loňském roce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(prominutí přijímací zkoušky z ČJ na žádost, konání přijímací zkoušky z M v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ukrajinském jazyce, čestné prohlášení o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známkách z předchozího vzdělávání).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Termín pohovoru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k ověření znalosti českého jazyka,  která je nezbytná pro vzdělávání v daném oboru vzdělání, 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stanoví ředitel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střední školy.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Uchazeč koná pohovor do každého oboru vzdělání s maturitní zkouškou, do kterého se přihlásil, a koná jej do každého oboru pouze jednou (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nemá dvě možnosti jako u přijímacích zkoušek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77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5" name="Obrázek 4" descr="Obsah obrázku text, oblečení, osoba, plakát&#10;&#10;Popis byl vytvořen automaticky">
            <a:extLst>
              <a:ext uri="{FF2B5EF4-FFF2-40B4-BE49-F238E27FC236}">
                <a16:creationId xmlns:a16="http://schemas.microsoft.com/office/drawing/2014/main" id="{9BDFBEAE-4979-A6C2-8E0C-64E5A43E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655"/>
          <a:stretch/>
        </p:blipFill>
        <p:spPr>
          <a:xfrm>
            <a:off x="4566730" y="857257"/>
            <a:ext cx="4577270" cy="5143493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4577269" cy="51435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1"/>
            <a:ext cx="4577269" cy="1714496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C941A5-8639-DB31-E85C-DD518B53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51" y="1103634"/>
            <a:ext cx="3789805" cy="136491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l"/>
            <a:br>
              <a:rPr lang="en-US" sz="2775" dirty="0"/>
            </a:br>
            <a:r>
              <a:rPr lang="cs-CZ" sz="2775" dirty="0">
                <a:latin typeface="+mn-lt"/>
              </a:rPr>
              <a:t>Vzdělávací program</a:t>
            </a:r>
            <a:br>
              <a:rPr lang="cs-CZ" sz="2775" dirty="0">
                <a:latin typeface="+mn-lt"/>
              </a:rPr>
            </a:br>
            <a:r>
              <a:rPr lang="en-US" sz="2775" b="1" dirty="0">
                <a:latin typeface="+mn-lt"/>
                <a:cs typeface="Calibri" panose="020F0502020204030204" pitchFamily="34" charset="0"/>
              </a:rPr>
              <a:t>Den pro </a:t>
            </a:r>
            <a:r>
              <a:rPr lang="en-US" sz="2775" b="1" dirty="0" err="1">
                <a:latin typeface="+mn-lt"/>
                <a:cs typeface="Calibri" panose="020F0502020204030204" pitchFamily="34" charset="0"/>
              </a:rPr>
              <a:t>školu</a:t>
            </a:r>
            <a:r>
              <a:rPr lang="cs-CZ" sz="2775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775" dirty="0">
                <a:latin typeface="+mn-lt"/>
                <a:cs typeface="Calibri" panose="020F0502020204030204" pitchFamily="34" charset="0"/>
              </a:rPr>
              <a:t>jako nástroj kariérového poradenství</a:t>
            </a:r>
            <a:br>
              <a:rPr lang="cs-CZ" sz="2775" dirty="0">
                <a:latin typeface="+mn-lt"/>
                <a:cs typeface="Calibri" panose="020F0502020204030204" pitchFamily="34" charset="0"/>
              </a:rPr>
            </a:br>
            <a:endParaRPr lang="en-US" sz="2775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39090D-DD04-4D93-CFCD-24F5DA52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19" y="2714931"/>
            <a:ext cx="4280082" cy="31623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Besedy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projektové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dny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exkurze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 či návštěvy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firmách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Bezplatný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pod záštitou MŠMT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spojující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učitele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oborů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Inspirujte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žáky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pracovními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osobními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příběhy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praxe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pomozme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dětem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výběrem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povolání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vstupu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pracovní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trh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Odborníci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odhalují silné stránky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mladých lidí, podporují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sebedůvěru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a rozvíjí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kompetence žádané trhem práce 21. století.</a:t>
            </a:r>
            <a:endParaRPr lang="en-US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DB56B-AF2A-C61B-8516-303A34C8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5" y="3687007"/>
            <a:ext cx="2807227" cy="1245377"/>
          </a:xfrm>
        </p:spPr>
        <p:txBody>
          <a:bodyPr anchor="ctr">
            <a:normAutofit/>
          </a:bodyPr>
          <a:lstStyle/>
          <a:p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Jak program funguje?</a:t>
            </a:r>
          </a:p>
        </p:txBody>
      </p:sp>
      <p:pic>
        <p:nvPicPr>
          <p:cNvPr id="5" name="Obrázek 4" descr="Obsah obrázku text, snímek obrazovky, kreslené, Animace&#10;&#10;Popis byl vytvořen automaticky">
            <a:extLst>
              <a:ext uri="{FF2B5EF4-FFF2-40B4-BE49-F238E27FC236}">
                <a16:creationId xmlns:a16="http://schemas.microsoft.com/office/drawing/2014/main" id="{A797EE5E-E372-C3F9-FA43-578D30A73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15" y="857258"/>
            <a:ext cx="9143985" cy="254431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9142F-54B8-FF3E-B2F4-801A2A01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840" y="3401569"/>
            <a:ext cx="6105617" cy="2456711"/>
          </a:xfrm>
        </p:spPr>
        <p:txBody>
          <a:bodyPr anchor="ctr">
            <a:normAutofit/>
          </a:bodyPr>
          <a:lstStyle/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Z databáze dobrovolníků na webu DENPROSKOLU.CZ si vyberte požadovaný obor a lokalitu.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Přes webový formulář oslovíte napřímo odborníka se svou představou o tématu či obsahu. Není nutná žádná registrace školy ani učitele.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Následně si domluvíte podrobnosti mailem nebo po telefonu napřímo s dobrovolníkem.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Program je vždy bezplatný, celoročně a celorepublikově dostupný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V případě potřeby se vším poradí na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info@denproskolu.cz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cs-CZ" sz="1575" dirty="0"/>
          </a:p>
        </p:txBody>
      </p: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22EFA623-48FB-3C2A-E857-112C3E45A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" y="5316640"/>
            <a:ext cx="1117616" cy="5579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A18758D-9880-0C5B-5E45-A141B4B8D1CB}"/>
              </a:ext>
            </a:extLst>
          </p:cNvPr>
          <p:cNvSpPr txBox="1"/>
          <p:nvPr/>
        </p:nvSpPr>
        <p:spPr>
          <a:xfrm>
            <a:off x="48828" y="5445575"/>
            <a:ext cx="937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cs-CZ" sz="7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běží pod záštitou MŠMT</a:t>
            </a:r>
          </a:p>
        </p:txBody>
      </p:sp>
    </p:spTree>
    <p:extLst>
      <p:ext uri="{BB962C8B-B14F-4D97-AF65-F5344CB8AC3E}">
        <p14:creationId xmlns:p14="http://schemas.microsoft.com/office/powerpoint/2010/main" val="106705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kraj, 1.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596766" y="1295325"/>
            <a:ext cx="8268101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podáno</a:t>
            </a:r>
            <a:r>
              <a:rPr lang="cs-CZ" sz="2000" dirty="0"/>
              <a:t> </a:t>
            </a:r>
            <a:r>
              <a:rPr lang="cs-CZ" sz="2000" b="1" dirty="0"/>
              <a:t>19 597 přihlášek</a:t>
            </a:r>
            <a:r>
              <a:rPr lang="cs-CZ" sz="2000" dirty="0"/>
              <a:t>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80 % elektronicky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6 % hybridně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14 % papírově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přihlášky dle bydliště uchazeče</a:t>
            </a:r>
          </a:p>
          <a:p>
            <a:pPr marL="2425700" lvl="2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78,6 % z Pardubického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8,3 % z Královéhradeckého kraje 	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3,7 % ze Středočeského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2,1 % z Jihomoravského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1,9 % z Olomouckého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1,6 % z Moravskoslezského kraje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99143" y="1347385"/>
            <a:ext cx="834535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 středních škol v Pardubickém kraji bylo </a:t>
            </a:r>
            <a:r>
              <a:rPr lang="cs-CZ" sz="2000" b="1" dirty="0"/>
              <a:t>přijato celkem 6 437 uchazečů</a:t>
            </a:r>
            <a:r>
              <a:rPr lang="cs-CZ" sz="2000" dirty="0"/>
              <a:t> z celé ČR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5 039 s bydlištěm v Pardubickém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502 s bydlištěm v Královéhradeckém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259 s bydlištěm ve Středočeském kraji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675 uchazečů </a:t>
            </a:r>
            <a:r>
              <a:rPr lang="cs-CZ" sz="2000" dirty="0"/>
              <a:t>z</a:t>
            </a:r>
            <a:r>
              <a:rPr lang="cs-CZ" sz="2000" b="1" dirty="0"/>
              <a:t> </a:t>
            </a:r>
            <a:r>
              <a:rPr lang="cs-CZ" sz="2000" dirty="0"/>
              <a:t>Pardubického kraje bylo přijato do SŠ </a:t>
            </a:r>
            <a:r>
              <a:rPr lang="cs-CZ" sz="2000" b="1" dirty="0"/>
              <a:t>mimo Pardubický kraj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67,1 %</a:t>
            </a:r>
            <a:r>
              <a:rPr lang="cs-CZ" sz="2000" b="1" dirty="0"/>
              <a:t> uchazečů </a:t>
            </a:r>
            <a:r>
              <a:rPr lang="cs-CZ" sz="2000" dirty="0"/>
              <a:t>o SŠ v Pardubickém kraji bylo přijato </a:t>
            </a:r>
            <a:r>
              <a:rPr lang="cs-CZ" sz="2000" b="1" dirty="0">
                <a:solidFill>
                  <a:srgbClr val="C00000"/>
                </a:solidFill>
              </a:rPr>
              <a:t>na obor v</a:t>
            </a:r>
            <a:r>
              <a:rPr lang="cs-CZ" dirty="0"/>
              <a:t> </a:t>
            </a:r>
            <a:r>
              <a:rPr lang="cs-CZ" sz="2000" b="1" dirty="0">
                <a:solidFill>
                  <a:srgbClr val="C00000"/>
                </a:solidFill>
              </a:rPr>
              <a:t>1.</a:t>
            </a:r>
            <a:r>
              <a:rPr lang="cs-CZ" dirty="0"/>
              <a:t> </a:t>
            </a:r>
            <a:r>
              <a:rPr lang="cs-CZ" sz="2000" b="1" dirty="0">
                <a:solidFill>
                  <a:srgbClr val="C00000"/>
                </a:solidFill>
              </a:rPr>
              <a:t>prioritě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>
                <a:solidFill>
                  <a:srgbClr val="C00000"/>
                </a:solidFill>
              </a:rPr>
              <a:t>nebylo přijato </a:t>
            </a:r>
            <a:r>
              <a:rPr lang="cs-CZ" sz="2000" dirty="0"/>
              <a:t>celkem </a:t>
            </a:r>
            <a:r>
              <a:rPr lang="cs-CZ" sz="2000" b="1" dirty="0">
                <a:solidFill>
                  <a:srgbClr val="C00000"/>
                </a:solidFill>
              </a:rPr>
              <a:t>242 žáků 9. ročníků ZŠ</a:t>
            </a:r>
            <a:r>
              <a:rPr lang="cs-CZ" sz="2000" dirty="0"/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79125"/>
              </p:ext>
            </p:extLst>
          </p:nvPr>
        </p:nvGraphicFramePr>
        <p:xfrm>
          <a:off x="331890" y="1249124"/>
          <a:ext cx="8479860" cy="456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224">
                  <a:extLst>
                    <a:ext uri="{9D8B030D-6E8A-4147-A177-3AD203B41FA5}">
                      <a16:colId xmlns:a16="http://schemas.microsoft.com/office/drawing/2014/main" val="1780196413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3326802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71686761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165937180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28155269"/>
                    </a:ext>
                  </a:extLst>
                </a:gridCol>
              </a:tblGrid>
              <a:tr h="747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Kategorie dosaženého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vzdělání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volných míst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přihlášek 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 toho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 1. prioritě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přijatých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386957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83814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348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434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70528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2 596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4 787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1 506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1 625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2005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a OV L/0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773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1 143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409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843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bez OV M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3 244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9 156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3 443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2 741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172315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2 137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846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680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2806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494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1 312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739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460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84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369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507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365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57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87536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8 665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19 597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7 572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7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41747"/>
              </p:ext>
            </p:extLst>
          </p:nvPr>
        </p:nvGraphicFramePr>
        <p:xfrm>
          <a:off x="274831" y="1013295"/>
          <a:ext cx="8593977" cy="5093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548">
                  <a:extLst>
                    <a:ext uri="{9D8B030D-6E8A-4147-A177-3AD203B41FA5}">
                      <a16:colId xmlns:a16="http://schemas.microsoft.com/office/drawing/2014/main" val="912969772"/>
                    </a:ext>
                  </a:extLst>
                </a:gridCol>
                <a:gridCol w="996042">
                  <a:extLst>
                    <a:ext uri="{9D8B030D-6E8A-4147-A177-3AD203B41FA5}">
                      <a16:colId xmlns:a16="http://schemas.microsoft.com/office/drawing/2014/main" val="1733576274"/>
                    </a:ext>
                  </a:extLst>
                </a:gridCol>
                <a:gridCol w="1204777">
                  <a:extLst>
                    <a:ext uri="{9D8B030D-6E8A-4147-A177-3AD203B41FA5}">
                      <a16:colId xmlns:a16="http://schemas.microsoft.com/office/drawing/2014/main" val="1102284821"/>
                    </a:ext>
                  </a:extLst>
                </a:gridCol>
                <a:gridCol w="991403">
                  <a:extLst>
                    <a:ext uri="{9D8B030D-6E8A-4147-A177-3AD203B41FA5}">
                      <a16:colId xmlns:a16="http://schemas.microsoft.com/office/drawing/2014/main" val="3465405543"/>
                    </a:ext>
                  </a:extLst>
                </a:gridCol>
                <a:gridCol w="1520791">
                  <a:extLst>
                    <a:ext uri="{9D8B030D-6E8A-4147-A177-3AD203B41FA5}">
                      <a16:colId xmlns:a16="http://schemas.microsoft.com/office/drawing/2014/main" val="2839168465"/>
                    </a:ext>
                  </a:extLst>
                </a:gridCol>
                <a:gridCol w="1453416">
                  <a:extLst>
                    <a:ext uri="{9D8B030D-6E8A-4147-A177-3AD203B41FA5}">
                      <a16:colId xmlns:a16="http://schemas.microsoft.com/office/drawing/2014/main" val="1244143350"/>
                    </a:ext>
                  </a:extLst>
                </a:gridCol>
              </a:tblGrid>
              <a:tr h="2935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Kategorie dosaženého vzdělání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nepřijatých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 tom z důvodu: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83001"/>
                  </a:ext>
                </a:extLst>
              </a:tr>
              <a:tr h="777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přijetí na vyšší prioritu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nedostatečnou kapacitu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nesplnění podmínek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5224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2371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190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239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53761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1 625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3 162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2 581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8399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a OV L/0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714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516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148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6885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bez OV M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2 741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6 415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4 068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1 436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911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8511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680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1 457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1 052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347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8452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460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852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379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8315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1247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6727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13 160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8 942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2 647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1 571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9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2.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76666" y="1539965"/>
            <a:ext cx="8527983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34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C00000"/>
                </a:solidFill>
              </a:rPr>
              <a:t>středních škol </a:t>
            </a:r>
            <a:r>
              <a:rPr lang="cs-CZ" sz="2000" dirty="0"/>
              <a:t>v Pardubickém kraji vyhlásilo přijímací řízení na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C00000"/>
                </a:solidFill>
              </a:rPr>
              <a:t>1</a:t>
            </a:r>
            <a:r>
              <a:rPr lang="cs-CZ" b="1" dirty="0"/>
              <a:t> </a:t>
            </a:r>
            <a:r>
              <a:rPr lang="cs-CZ" sz="2000" b="1" dirty="0">
                <a:solidFill>
                  <a:srgbClr val="C00000"/>
                </a:solidFill>
              </a:rPr>
              <a:t>401 volných míst</a:t>
            </a:r>
            <a:endParaRPr lang="cs-CZ" sz="2000" dirty="0">
              <a:solidFill>
                <a:srgbClr val="C00000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ke vzdělávání ve středních školách v Pardubickém kraji bylo podáno </a:t>
            </a:r>
            <a:r>
              <a:rPr lang="cs-CZ" sz="2000" b="1" dirty="0"/>
              <a:t>1</a:t>
            </a:r>
            <a:r>
              <a:rPr lang="cs-CZ" b="1" dirty="0"/>
              <a:t> </a:t>
            </a:r>
            <a:r>
              <a:rPr lang="cs-CZ" sz="2000" b="1" dirty="0"/>
              <a:t>269 přihlášek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/>
              <a:t>74,6 % přihlášek</a:t>
            </a:r>
            <a:r>
              <a:rPr lang="cs-CZ" sz="2000" dirty="0"/>
              <a:t> podali </a:t>
            </a:r>
            <a:r>
              <a:rPr lang="cs-CZ" sz="2000" b="1" dirty="0"/>
              <a:t>uchazeči z Pardubického kraje</a:t>
            </a:r>
            <a:r>
              <a:rPr lang="cs-CZ" sz="2000" dirty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10,7 % uchazeči z Královéhradeckého</a:t>
            </a:r>
            <a:r>
              <a:rPr lang="cs-CZ" sz="2000" b="1" dirty="0"/>
              <a:t> </a:t>
            </a:r>
            <a:r>
              <a:rPr lang="cs-CZ" sz="2000" dirty="0"/>
              <a:t>kraje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3,4 % uchazeči ze Středočeského kraje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2,6 % uchazeči</a:t>
            </a:r>
            <a:r>
              <a:rPr lang="cs-CZ" sz="2000" b="1" dirty="0"/>
              <a:t> </a:t>
            </a:r>
            <a:r>
              <a:rPr lang="cs-CZ" sz="2000" dirty="0"/>
              <a:t>z Jihomoravského kraje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2,1 % uchazeči z Olomouckého kraje</a:t>
            </a:r>
          </a:p>
          <a:p>
            <a:pPr marL="1433513" lvl="1" indent="-3556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2,1 % uchazeči</a:t>
            </a:r>
            <a:r>
              <a:rPr lang="cs-CZ" sz="2000" b="1" dirty="0"/>
              <a:t> </a:t>
            </a:r>
            <a:r>
              <a:rPr lang="cs-CZ" sz="2000" dirty="0"/>
              <a:t>z Prahy </a:t>
            </a:r>
          </a:p>
        </p:txBody>
      </p:sp>
    </p:spTree>
    <p:extLst>
      <p:ext uri="{BB962C8B-B14F-4D97-AF65-F5344CB8AC3E}">
        <p14:creationId xmlns:p14="http://schemas.microsoft.com/office/powerpoint/2010/main" val="159787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2.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471637" y="1338480"/>
            <a:ext cx="830660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 středních škol v Pardubickém kraji bylo </a:t>
            </a:r>
            <a:r>
              <a:rPr lang="cs-CZ" sz="2000" b="1" dirty="0"/>
              <a:t>přijato celkem 464 uchazečů</a:t>
            </a:r>
            <a:r>
              <a:rPr lang="cs-CZ" sz="2000" dirty="0"/>
              <a:t> z celé ČR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346 z Pardubického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39 z Královéhradeckého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21 ze Středočeského kraje</a:t>
            </a:r>
            <a:endParaRPr lang="cs-CZ" sz="2000" b="1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119 uchazečů z</a:t>
            </a:r>
            <a:r>
              <a:rPr lang="cs-CZ" sz="2000" dirty="0"/>
              <a:t> Pardubického kraje bylo přijato do SŠ </a:t>
            </a:r>
            <a:r>
              <a:rPr lang="cs-CZ" sz="2000" b="1" dirty="0"/>
              <a:t>mimo Pardubický kraj</a:t>
            </a:r>
            <a:endParaRPr lang="cs-CZ" sz="2000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>
                <a:solidFill>
                  <a:srgbClr val="C00000"/>
                </a:solidFill>
              </a:rPr>
              <a:t>nebylo přijato </a:t>
            </a:r>
            <a:r>
              <a:rPr lang="cs-CZ" sz="2000" dirty="0"/>
              <a:t>celkem </a:t>
            </a:r>
            <a:r>
              <a:rPr lang="cs-CZ" sz="2000" b="1" dirty="0">
                <a:solidFill>
                  <a:srgbClr val="C00000"/>
                </a:solidFill>
              </a:rPr>
              <a:t>5 žáků 9. ročníků ZŠ </a:t>
            </a:r>
            <a:r>
              <a:rPr lang="cs-CZ" sz="2000" dirty="0"/>
              <a:t>s bydlištěm v Pardubickém kraji 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 červnu vyhlásily střední školy v Pardubickém kraji </a:t>
            </a:r>
            <a:r>
              <a:rPr lang="cs-CZ" sz="2000" b="1" dirty="0"/>
              <a:t>3. kolo</a:t>
            </a:r>
            <a:r>
              <a:rPr lang="cs-CZ" sz="2000" dirty="0"/>
              <a:t> přijímacího řízení </a:t>
            </a:r>
            <a:r>
              <a:rPr lang="cs-CZ" sz="2000" b="1" dirty="0"/>
              <a:t>do 62 oborů vzdělání na 558 volných míst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82420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4341</TotalTime>
  <Words>2875</Words>
  <Application>Microsoft Office PowerPoint</Application>
  <PresentationFormat>Předvádění na obrazovce (4:3)</PresentationFormat>
  <Paragraphs>339</Paragraphs>
  <Slides>34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DejaVu Sans</vt:lpstr>
      <vt:lpstr>Symbol</vt:lpstr>
      <vt:lpstr>Times New Roman</vt:lpstr>
      <vt:lpstr>Wingdings</vt:lpstr>
      <vt:lpstr>Motiv systému Office</vt:lpstr>
      <vt:lpstr>Motiv Office</vt:lpstr>
      <vt:lpstr>Přijímací řízení  ve školním roce 2024/2025</vt:lpstr>
      <vt:lpstr>Vývoj počtu žáků 9. ročníků základních škol Pardubický kraj</vt:lpstr>
      <vt:lpstr>Narození v jednotlivých okresech Pardubického kraje</vt:lpstr>
      <vt:lpstr>Výsledky přijímacího řízení 2023/2024 Pardubický kraj, 1. kolo </vt:lpstr>
      <vt:lpstr>Výsledky přijímacího řízení 2023/2024 1. kolo </vt:lpstr>
      <vt:lpstr>Výsledky přijímacího řízení 2023/2024 1. kolo </vt:lpstr>
      <vt:lpstr>Výsledky přijímacího řízení 2023/2024 1. kolo </vt:lpstr>
      <vt:lpstr>Výsledky přijímacího řízení 2023/2024 2. kolo </vt:lpstr>
      <vt:lpstr>Výsledky přijímacího řízení 2023/2024 2. kolo </vt:lpstr>
      <vt:lpstr>Weby k využití</vt:lpstr>
      <vt:lpstr>Nejdůležitější NAVRHOVANÉ změny pro přijímací řízení ve šk. roce 2025/2026</vt:lpstr>
      <vt:lpstr>Přijímací řízení šk. rok 2024/2025</vt:lpstr>
      <vt:lpstr>Přijímací řízení</vt:lpstr>
      <vt:lpstr>Přijímací řízení</vt:lpstr>
      <vt:lpstr>Přijímací řízení</vt:lpstr>
      <vt:lpstr>Podání přihlášky elektronicky</vt:lpstr>
      <vt:lpstr>Podání přihlášky hybridně</vt:lpstr>
      <vt:lpstr>Podání přihlášky na papírovém tiskopisu  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Vzdání se práva na přijetí</vt:lpstr>
      <vt:lpstr>Odvolání</vt:lpstr>
      <vt:lpstr>Druhé kolo přijímacího řízení</vt:lpstr>
      <vt:lpstr>Druhé kolo přijímacího řízení</vt:lpstr>
      <vt:lpstr>Třetí a další kola přijímacího řízení</vt:lpstr>
      <vt:lpstr>Třetí a další kola přijímacího řízení</vt:lpstr>
      <vt:lpstr>Žáci z Ukrajiny s dočasnou ochranou a osoby, které získaly  předchozí vzdělání ve škole mimo území České republiky</vt:lpstr>
      <vt:lpstr> Vzdělávací program Den pro školu jako nástroj kariérového poradenství </vt:lpstr>
      <vt:lpstr>Jak program funguje?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Mgr. Pavel Kleisner</cp:lastModifiedBy>
  <cp:revision>299</cp:revision>
  <cp:lastPrinted>2024-10-15T12:25:39Z</cp:lastPrinted>
  <dcterms:created xsi:type="dcterms:W3CDTF">2017-03-06T15:56:02Z</dcterms:created>
  <dcterms:modified xsi:type="dcterms:W3CDTF">2024-10-25T08:37:56Z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