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8" r:id="rId4"/>
    <p:sldId id="286" r:id="rId5"/>
    <p:sldId id="287" r:id="rId6"/>
    <p:sldId id="292" r:id="rId7"/>
    <p:sldId id="290" r:id="rId8"/>
    <p:sldId id="291" r:id="rId9"/>
    <p:sldId id="263" r:id="rId10"/>
    <p:sldId id="289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9866313" cy="6735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7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s13\OSMS$\SPOLECNY\Posp&#237;&#353;ilov&#225;P\p&#345;ij&#237;mac&#237;%20&#345;&#237;zen&#237;\v&#253;voj%20po&#269;tu%20&#382;&#225;k&#367;%209.%20a%205.%20ro&#269;n&#237;k&#367;%20nov&#233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s13\OSMS$\SPOLECNY\Posp&#237;&#353;ilov&#225;P\Demografie\Narozeni_ORP_okresy_Pk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ME13\osms$\home\pospisilovap\statistika\demografie%20sp&#225;dovost\Graf%20S&#352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ME13\osms$\home\pospisilovap\statistika\demografie%20sp&#225;dovost\Graf%20VO&#352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418711852831958E-2"/>
          <c:y val="3.0507512229210342E-2"/>
          <c:w val="0.9230182442462096"/>
          <c:h val="0.7735198287910553"/>
        </c:manualLayout>
      </c:layout>
      <c:lineChart>
        <c:grouping val="standard"/>
        <c:varyColors val="0"/>
        <c:ser>
          <c:idx val="0"/>
          <c:order val="0"/>
          <c:tx>
            <c:strRef>
              <c:f>List2!$A$19</c:f>
              <c:strCache>
                <c:ptCount val="1"/>
                <c:pt idx="0">
                  <c:v>Okres Chrudim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0540118846064483E-2"/>
                  <c:y val="4.1601153039832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52-4927-8850-6ED1BF28B55A}"/>
                </c:ext>
              </c:extLst>
            </c:dLbl>
            <c:dLbl>
              <c:idx val="1"/>
              <c:layout>
                <c:manualLayout>
                  <c:x val="-1.8068775164681947E-2"/>
                  <c:y val="3.6054332634521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52-4927-8850-6ED1BF28B55A}"/>
                </c:ext>
              </c:extLst>
            </c:dLbl>
            <c:dLbl>
              <c:idx val="2"/>
              <c:layout>
                <c:manualLayout>
                  <c:x val="-1.2045850109788019E-2"/>
                  <c:y val="3.050751222921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52-4927-8850-6ED1BF28B55A}"/>
                </c:ext>
              </c:extLst>
            </c:dLbl>
            <c:dLbl>
              <c:idx val="3"/>
              <c:layout>
                <c:manualLayout>
                  <c:x val="-1.6563043900958561E-2"/>
                  <c:y val="-3.050751222921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52-4927-8850-6ED1BF28B55A}"/>
                </c:ext>
              </c:extLst>
            </c:dLbl>
            <c:dLbl>
              <c:idx val="4"/>
              <c:layout>
                <c:manualLayout>
                  <c:x val="-1.2045850109788075E-2"/>
                  <c:y val="3.050751222921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52-4927-8850-6ED1BF28B55A}"/>
                </c:ext>
              </c:extLst>
            </c:dLbl>
            <c:dLbl>
              <c:idx val="5"/>
              <c:layout>
                <c:manualLayout>
                  <c:x val="-1.6563043900958561E-2"/>
                  <c:y val="3.605433263452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52-4927-8850-6ED1BF28B55A}"/>
                </c:ext>
              </c:extLst>
            </c:dLbl>
            <c:dLbl>
              <c:idx val="6"/>
              <c:layout>
                <c:manualLayout>
                  <c:x val="0"/>
                  <c:y val="1.6640461215932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B52-4927-8850-6ED1BF28B55A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List2!$D$18:$J$18</c:f>
              <c:strCache>
                <c:ptCount val="7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</c:strCache>
            </c:strRef>
          </c:cat>
          <c:val>
            <c:numRef>
              <c:f>List2!$D$19:$J$19</c:f>
              <c:numCache>
                <c:formatCode>#,##0</c:formatCode>
                <c:ptCount val="7"/>
                <c:pt idx="0">
                  <c:v>818</c:v>
                </c:pt>
                <c:pt idx="1">
                  <c:v>840</c:v>
                </c:pt>
                <c:pt idx="2">
                  <c:v>820</c:v>
                </c:pt>
                <c:pt idx="3">
                  <c:v>850</c:v>
                </c:pt>
                <c:pt idx="4">
                  <c:v>878</c:v>
                </c:pt>
                <c:pt idx="5">
                  <c:v>975</c:v>
                </c:pt>
                <c:pt idx="6">
                  <c:v>957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B52-4927-8850-6ED1BF28B55A}"/>
            </c:ext>
          </c:extLst>
        </c:ser>
        <c:ser>
          <c:idx val="1"/>
          <c:order val="1"/>
          <c:tx>
            <c:strRef>
              <c:f>List2!$A$20</c:f>
              <c:strCache>
                <c:ptCount val="1"/>
                <c:pt idx="0">
                  <c:v>Okres Pardubice</c:v>
                </c:pt>
              </c:strCache>
            </c:strRef>
          </c:tx>
          <c:spPr>
            <a:ln w="31750"/>
          </c:spPr>
          <c:marker>
            <c:symbol val="none"/>
          </c:marker>
          <c:dLbls>
            <c:dLbl>
              <c:idx val="0"/>
              <c:layout>
                <c:manualLayout>
                  <c:x val="-1.355158137351146E-2"/>
                  <c:y val="4.160115303983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B52-4927-8850-6ED1BF28B55A}"/>
                </c:ext>
              </c:extLst>
            </c:dLbl>
            <c:dLbl>
              <c:idx val="1"/>
              <c:layout>
                <c:manualLayout>
                  <c:x val="-2.2585968955852433E-2"/>
                  <c:y val="3.605433263452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B52-4927-8850-6ED1BF28B55A}"/>
                </c:ext>
              </c:extLst>
            </c:dLbl>
            <c:dLbl>
              <c:idx val="2"/>
              <c:layout>
                <c:manualLayout>
                  <c:x val="-7.5286563186175333E-3"/>
                  <c:y val="3.050751222921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B52-4927-8850-6ED1BF28B55A}"/>
                </c:ext>
              </c:extLst>
            </c:dLbl>
            <c:dLbl>
              <c:idx val="3"/>
              <c:layout>
                <c:manualLayout>
                  <c:x val="-1.5057312637234955E-3"/>
                  <c:y val="2.218728162124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B52-4927-8850-6ED1BF28B55A}"/>
                </c:ext>
              </c:extLst>
            </c:dLbl>
            <c:dLbl>
              <c:idx val="4"/>
              <c:layout>
                <c:manualLayout>
                  <c:x val="-1.054011884606447E-2"/>
                  <c:y val="3.050751222921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B52-4927-8850-6ED1BF28B55A}"/>
                </c:ext>
              </c:extLst>
            </c:dLbl>
            <c:dLbl>
              <c:idx val="5"/>
              <c:layout>
                <c:manualLayout>
                  <c:x val="-3.0114625274471015E-3"/>
                  <c:y val="1.9413871418588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B52-4927-8850-6ED1BF28B55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List2!$D$18:$J$18</c:f>
              <c:strCache>
                <c:ptCount val="7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</c:strCache>
            </c:strRef>
          </c:cat>
          <c:val>
            <c:numRef>
              <c:f>List2!$D$20:$J$20</c:f>
              <c:numCache>
                <c:formatCode>#,##0</c:formatCode>
                <c:ptCount val="7"/>
                <c:pt idx="0">
                  <c:v>1202</c:v>
                </c:pt>
                <c:pt idx="1">
                  <c:v>1197</c:v>
                </c:pt>
                <c:pt idx="2">
                  <c:v>1236</c:v>
                </c:pt>
                <c:pt idx="3">
                  <c:v>1293</c:v>
                </c:pt>
                <c:pt idx="4">
                  <c:v>1373</c:v>
                </c:pt>
                <c:pt idx="5">
                  <c:v>1430</c:v>
                </c:pt>
                <c:pt idx="6">
                  <c:v>1634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5B52-4927-8850-6ED1BF28B55A}"/>
            </c:ext>
          </c:extLst>
        </c:ser>
        <c:ser>
          <c:idx val="2"/>
          <c:order val="2"/>
          <c:tx>
            <c:strRef>
              <c:f>List2!$A$21</c:f>
              <c:strCache>
                <c:ptCount val="1"/>
                <c:pt idx="0">
                  <c:v>Okres Svitavy</c:v>
                </c:pt>
              </c:strCache>
            </c:strRef>
          </c:tx>
          <c:spPr>
            <a:ln w="31750"/>
          </c:spPr>
          <c:marker>
            <c:symbol val="none"/>
          </c:marker>
          <c:dLbls>
            <c:dLbl>
              <c:idx val="0"/>
              <c:layout>
                <c:manualLayout>
                  <c:x val="-1.8068775164681961E-2"/>
                  <c:y val="-3.6054332634521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B52-4927-8850-6ED1BF28B55A}"/>
                </c:ext>
              </c:extLst>
            </c:dLbl>
            <c:dLbl>
              <c:idx val="1"/>
              <c:layout>
                <c:manualLayout>
                  <c:x val="-1.5057312637234956E-2"/>
                  <c:y val="-3.605433263452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B52-4927-8850-6ED1BF28B55A}"/>
                </c:ext>
              </c:extLst>
            </c:dLbl>
            <c:dLbl>
              <c:idx val="2"/>
              <c:layout>
                <c:manualLayout>
                  <c:x val="-9.0343875823410292E-3"/>
                  <c:y val="-3.050751222921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B52-4927-8850-6ED1BF28B55A}"/>
                </c:ext>
              </c:extLst>
            </c:dLbl>
            <c:dLbl>
              <c:idx val="3"/>
              <c:layout>
                <c:manualLayout>
                  <c:x val="-1.8068775164681947E-2"/>
                  <c:y val="3.3280922431865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B52-4927-8850-6ED1BF28B55A}"/>
                </c:ext>
              </c:extLst>
            </c:dLbl>
            <c:dLbl>
              <c:idx val="4"/>
              <c:layout>
                <c:manualLayout>
                  <c:x val="-2.7103162747022919E-2"/>
                  <c:y val="-3.3280922431865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B52-4927-8850-6ED1BF28B55A}"/>
                </c:ext>
              </c:extLst>
            </c:dLbl>
            <c:dLbl>
              <c:idx val="5"/>
              <c:layout>
                <c:manualLayout>
                  <c:x val="-2.4091700219576039E-2"/>
                  <c:y val="-3.605433263452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B52-4927-8850-6ED1BF28B55A}"/>
                </c:ext>
              </c:extLst>
            </c:dLbl>
            <c:dLbl>
              <c:idx val="6"/>
              <c:layout>
                <c:manualLayout>
                  <c:x val="-3.1620356538193298E-2"/>
                  <c:y val="-3.8827742837176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B52-4927-8850-6ED1BF28B55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List2!$D$18:$J$18</c:f>
              <c:strCache>
                <c:ptCount val="7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</c:strCache>
            </c:strRef>
          </c:cat>
          <c:val>
            <c:numRef>
              <c:f>List2!$D$21:$J$21</c:f>
              <c:numCache>
                <c:formatCode>#,##0</c:formatCode>
                <c:ptCount val="7"/>
                <c:pt idx="0">
                  <c:v>851</c:v>
                </c:pt>
                <c:pt idx="1">
                  <c:v>888</c:v>
                </c:pt>
                <c:pt idx="2">
                  <c:v>858</c:v>
                </c:pt>
                <c:pt idx="3">
                  <c:v>843</c:v>
                </c:pt>
                <c:pt idx="4">
                  <c:v>904</c:v>
                </c:pt>
                <c:pt idx="5">
                  <c:v>980</c:v>
                </c:pt>
                <c:pt idx="6">
                  <c:v>965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5B52-4927-8850-6ED1BF28B55A}"/>
            </c:ext>
          </c:extLst>
        </c:ser>
        <c:ser>
          <c:idx val="3"/>
          <c:order val="3"/>
          <c:tx>
            <c:strRef>
              <c:f>List2!$A$22</c:f>
              <c:strCache>
                <c:ptCount val="1"/>
                <c:pt idx="0">
                  <c:v>Okres Ústí nad Orlicí</c:v>
                </c:pt>
              </c:strCache>
            </c:strRef>
          </c:tx>
          <c:spPr>
            <a:ln w="3175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2045850109787964E-2"/>
                  <c:y val="3.605433263452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B52-4927-8850-6ED1BF28B55A}"/>
                </c:ext>
              </c:extLst>
            </c:dLbl>
            <c:dLbl>
              <c:idx val="1"/>
              <c:layout>
                <c:manualLayout>
                  <c:x val="-1.656304390095845E-2"/>
                  <c:y val="3.605433263452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B52-4927-8850-6ED1BF28B55A}"/>
                </c:ext>
              </c:extLst>
            </c:dLbl>
            <c:dLbl>
              <c:idx val="2"/>
              <c:layout>
                <c:manualLayout>
                  <c:x val="-3.0114625274470464E-3"/>
                  <c:y val="2.218728162124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B52-4927-8850-6ED1BF28B55A}"/>
                </c:ext>
              </c:extLst>
            </c:dLbl>
            <c:dLbl>
              <c:idx val="3"/>
              <c:layout>
                <c:manualLayout>
                  <c:x val="-1.6563043900958561E-2"/>
                  <c:y val="-2.2187281621243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B52-4927-8850-6ED1BF28B55A}"/>
                </c:ext>
              </c:extLst>
            </c:dLbl>
            <c:dLbl>
              <c:idx val="4"/>
              <c:layout>
                <c:manualLayout>
                  <c:x val="0"/>
                  <c:y val="2.218728162124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B52-4927-8850-6ED1BF28B55A}"/>
                </c:ext>
              </c:extLst>
            </c:dLbl>
            <c:dLbl>
              <c:idx val="5"/>
              <c:layout>
                <c:manualLayout>
                  <c:x val="-1.5057312637236061E-3"/>
                  <c:y val="2.218728162124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B52-4927-8850-6ED1BF28B55A}"/>
                </c:ext>
              </c:extLst>
            </c:dLbl>
            <c:dLbl>
              <c:idx val="6"/>
              <c:layout>
                <c:manualLayout>
                  <c:x val="-6.0229250548939819E-3"/>
                  <c:y val="1.9413871418588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B52-4927-8850-6ED1BF28B55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List2!$D$18:$J$18</c:f>
              <c:strCache>
                <c:ptCount val="7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</c:strCache>
            </c:strRef>
          </c:cat>
          <c:val>
            <c:numRef>
              <c:f>List2!$D$22:$J$22</c:f>
              <c:numCache>
                <c:formatCode>#,##0</c:formatCode>
                <c:ptCount val="7"/>
                <c:pt idx="0">
                  <c:v>1057</c:v>
                </c:pt>
                <c:pt idx="1">
                  <c:v>1073</c:v>
                </c:pt>
                <c:pt idx="2">
                  <c:v>1056</c:v>
                </c:pt>
                <c:pt idx="3">
                  <c:v>1128</c:v>
                </c:pt>
                <c:pt idx="4">
                  <c:v>1093</c:v>
                </c:pt>
                <c:pt idx="5">
                  <c:v>1203</c:v>
                </c:pt>
                <c:pt idx="6">
                  <c:v>1295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5B52-4927-8850-6ED1BF28B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35371024"/>
        <c:axId val="-1835368848"/>
      </c:lineChart>
      <c:catAx>
        <c:axId val="-183537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-1835368848"/>
        <c:crosses val="autoZero"/>
        <c:auto val="1"/>
        <c:lblAlgn val="ctr"/>
        <c:lblOffset val="100"/>
        <c:noMultiLvlLbl val="0"/>
      </c:catAx>
      <c:valAx>
        <c:axId val="-1835368848"/>
        <c:scaling>
          <c:orientation val="minMax"/>
          <c:max val="1700"/>
          <c:min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-1835371024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legend>
      <c:legendPos val="b"/>
      <c:overlay val="0"/>
      <c:spPr>
        <a:solidFill>
          <a:schemeClr val="bg1"/>
        </a:solidFill>
        <a:ln w="25400">
          <a:noFill/>
        </a:ln>
        <a:effectLst/>
      </c:sp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885648047280707E-2"/>
          <c:y val="3.0069737252486996E-2"/>
          <c:w val="0.9236974409126345"/>
          <c:h val="0.80106145957256203"/>
        </c:manualLayout>
      </c:layout>
      <c:lineChart>
        <c:grouping val="standard"/>
        <c:varyColors val="0"/>
        <c:ser>
          <c:idx val="1"/>
          <c:order val="0"/>
          <c:tx>
            <c:strRef>
              <c:f>ORP!$B$7</c:f>
              <c:strCache>
                <c:ptCount val="1"/>
                <c:pt idx="0">
                  <c:v>okres Chrudim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ORP!$L$4:$AC$4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ORP!$L$7:$AC$7</c:f>
              <c:numCache>
                <c:formatCode>#,##0</c:formatCode>
                <c:ptCount val="18"/>
                <c:pt idx="0">
                  <c:v>979</c:v>
                </c:pt>
                <c:pt idx="1">
                  <c:v>1019</c:v>
                </c:pt>
                <c:pt idx="2">
                  <c:v>1023</c:v>
                </c:pt>
                <c:pt idx="3">
                  <c:v>1126</c:v>
                </c:pt>
                <c:pt idx="4">
                  <c:v>1140</c:v>
                </c:pt>
                <c:pt idx="5">
                  <c:v>1077</c:v>
                </c:pt>
                <c:pt idx="6">
                  <c:v>1111</c:v>
                </c:pt>
                <c:pt idx="7">
                  <c:v>1047</c:v>
                </c:pt>
                <c:pt idx="8">
                  <c:v>1071</c:v>
                </c:pt>
                <c:pt idx="9">
                  <c:v>994</c:v>
                </c:pt>
                <c:pt idx="10">
                  <c:v>1088</c:v>
                </c:pt>
                <c:pt idx="11">
                  <c:v>1055</c:v>
                </c:pt>
                <c:pt idx="12">
                  <c:v>1093</c:v>
                </c:pt>
                <c:pt idx="13">
                  <c:v>1083</c:v>
                </c:pt>
                <c:pt idx="14">
                  <c:v>1096</c:v>
                </c:pt>
                <c:pt idx="15">
                  <c:v>1151</c:v>
                </c:pt>
                <c:pt idx="16">
                  <c:v>1128</c:v>
                </c:pt>
                <c:pt idx="17">
                  <c:v>1108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4F-4B74-995D-220641DCB0D5}"/>
            </c:ext>
          </c:extLst>
        </c:ser>
        <c:ser>
          <c:idx val="0"/>
          <c:order val="1"/>
          <c:tx>
            <c:strRef>
              <c:f>ORP!$B$11</c:f>
              <c:strCache>
                <c:ptCount val="1"/>
                <c:pt idx="0">
                  <c:v>okres Pardubice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ORP!$L$4:$AC$4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ORP!$L$11:$AC$11</c:f>
              <c:numCache>
                <c:formatCode>#,##0</c:formatCode>
                <c:ptCount val="18"/>
                <c:pt idx="0">
                  <c:v>1472</c:v>
                </c:pt>
                <c:pt idx="1">
                  <c:v>1465</c:v>
                </c:pt>
                <c:pt idx="2">
                  <c:v>1638</c:v>
                </c:pt>
                <c:pt idx="3">
                  <c:v>1836</c:v>
                </c:pt>
                <c:pt idx="4">
                  <c:v>1872</c:v>
                </c:pt>
                <c:pt idx="5">
                  <c:v>1880</c:v>
                </c:pt>
                <c:pt idx="6">
                  <c:v>1856</c:v>
                </c:pt>
                <c:pt idx="7">
                  <c:v>1758</c:v>
                </c:pt>
                <c:pt idx="8">
                  <c:v>1813</c:v>
                </c:pt>
                <c:pt idx="9">
                  <c:v>1701</c:v>
                </c:pt>
                <c:pt idx="10">
                  <c:v>1795</c:v>
                </c:pt>
                <c:pt idx="11">
                  <c:v>1794</c:v>
                </c:pt>
                <c:pt idx="12">
                  <c:v>1854</c:v>
                </c:pt>
                <c:pt idx="13">
                  <c:v>1782</c:v>
                </c:pt>
                <c:pt idx="14">
                  <c:v>1827</c:v>
                </c:pt>
                <c:pt idx="15">
                  <c:v>1932</c:v>
                </c:pt>
                <c:pt idx="16">
                  <c:v>1840</c:v>
                </c:pt>
                <c:pt idx="17">
                  <c:v>1834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4F-4B74-995D-220641DCB0D5}"/>
            </c:ext>
          </c:extLst>
        </c:ser>
        <c:ser>
          <c:idx val="2"/>
          <c:order val="2"/>
          <c:tx>
            <c:strRef>
              <c:f>ORP!$B$16</c:f>
              <c:strCache>
                <c:ptCount val="1"/>
                <c:pt idx="0">
                  <c:v>okres Svitavy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ORP!$L$4:$AC$4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ORP!$L$16:$AC$16</c:f>
              <c:numCache>
                <c:formatCode>#,##0</c:formatCode>
                <c:ptCount val="18"/>
                <c:pt idx="0">
                  <c:v>990</c:v>
                </c:pt>
                <c:pt idx="1">
                  <c:v>1009</c:v>
                </c:pt>
                <c:pt idx="2">
                  <c:v>1072</c:v>
                </c:pt>
                <c:pt idx="3">
                  <c:v>1193</c:v>
                </c:pt>
                <c:pt idx="4">
                  <c:v>1152</c:v>
                </c:pt>
                <c:pt idx="5">
                  <c:v>1126</c:v>
                </c:pt>
                <c:pt idx="6">
                  <c:v>1158</c:v>
                </c:pt>
                <c:pt idx="7">
                  <c:v>1067</c:v>
                </c:pt>
                <c:pt idx="8">
                  <c:v>1059</c:v>
                </c:pt>
                <c:pt idx="9">
                  <c:v>981</c:v>
                </c:pt>
                <c:pt idx="10">
                  <c:v>1040</c:v>
                </c:pt>
                <c:pt idx="11">
                  <c:v>1033</c:v>
                </c:pt>
                <c:pt idx="12">
                  <c:v>1073</c:v>
                </c:pt>
                <c:pt idx="13">
                  <c:v>1075</c:v>
                </c:pt>
                <c:pt idx="14">
                  <c:v>1088</c:v>
                </c:pt>
                <c:pt idx="15">
                  <c:v>1090</c:v>
                </c:pt>
                <c:pt idx="16">
                  <c:v>1064</c:v>
                </c:pt>
                <c:pt idx="17">
                  <c:v>1077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4F-4B74-995D-220641DCB0D5}"/>
            </c:ext>
          </c:extLst>
        </c:ser>
        <c:ser>
          <c:idx val="3"/>
          <c:order val="3"/>
          <c:tx>
            <c:strRef>
              <c:f>ORP!$B$23</c:f>
              <c:strCache>
                <c:ptCount val="1"/>
                <c:pt idx="0">
                  <c:v>okres Ústí nad Orlicí</c:v>
                </c:pt>
              </c:strCache>
            </c:strRef>
          </c:tx>
          <c:spPr>
            <a:ln w="317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ORP!$L$4:$AC$4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ORP!$L$23:$AC$23</c:f>
              <c:numCache>
                <c:formatCode>#,##0</c:formatCode>
                <c:ptCount val="18"/>
                <c:pt idx="0">
                  <c:v>1380</c:v>
                </c:pt>
                <c:pt idx="1">
                  <c:v>1416</c:v>
                </c:pt>
                <c:pt idx="2">
                  <c:v>1515</c:v>
                </c:pt>
                <c:pt idx="3">
                  <c:v>1554</c:v>
                </c:pt>
                <c:pt idx="4">
                  <c:v>1588</c:v>
                </c:pt>
                <c:pt idx="5">
                  <c:v>1561</c:v>
                </c:pt>
                <c:pt idx="6">
                  <c:v>1596</c:v>
                </c:pt>
                <c:pt idx="7">
                  <c:v>1440</c:v>
                </c:pt>
                <c:pt idx="8">
                  <c:v>1442</c:v>
                </c:pt>
                <c:pt idx="9">
                  <c:v>1401</c:v>
                </c:pt>
                <c:pt idx="10">
                  <c:v>1487</c:v>
                </c:pt>
                <c:pt idx="11">
                  <c:v>1420</c:v>
                </c:pt>
                <c:pt idx="12">
                  <c:v>1513</c:v>
                </c:pt>
                <c:pt idx="13">
                  <c:v>1432</c:v>
                </c:pt>
                <c:pt idx="14">
                  <c:v>1515</c:v>
                </c:pt>
                <c:pt idx="15">
                  <c:v>1499</c:v>
                </c:pt>
                <c:pt idx="16">
                  <c:v>1438</c:v>
                </c:pt>
                <c:pt idx="17">
                  <c:v>1402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14F-4B74-995D-220641DCB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38298576"/>
        <c:axId val="-1738295856"/>
      </c:lineChart>
      <c:catAx>
        <c:axId val="-173829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-1738295856"/>
        <c:crosses val="autoZero"/>
        <c:auto val="1"/>
        <c:lblAlgn val="ctr"/>
        <c:lblOffset val="100"/>
        <c:noMultiLvlLbl val="0"/>
      </c:catAx>
      <c:valAx>
        <c:axId val="-1738295856"/>
        <c:scaling>
          <c:orientation val="minMax"/>
          <c:min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-1738298576"/>
        <c:crosses val="autoZero"/>
        <c:crossBetween val="between"/>
        <c:majorUnit val="100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solidFill>
            <a:schemeClr val="bg2">
              <a:lumMod val="90000"/>
            </a:schemeClr>
          </a:solidFill>
        </a:ln>
        <a:effectLst/>
      </c:spPr>
      <c:txPr>
        <a:bodyPr rot="0" vert="horz"/>
        <a:lstStyle/>
        <a:p>
          <a:pPr>
            <a:defRPr/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57735689845759E-2"/>
          <c:y val="2.8695456876699107E-2"/>
          <c:w val="0.88830338749952231"/>
          <c:h val="0.75822994847797165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6.0493827307508781E-3"/>
                  <c:y val="-2.8381251836680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02-46B6-AF75-6DA7760D09B1}"/>
                </c:ext>
              </c:extLst>
            </c:dLbl>
            <c:dLbl>
              <c:idx val="1"/>
              <c:layout>
                <c:manualLayout>
                  <c:x val="-2.7726017222624742E-17"/>
                  <c:y val="-1.7028751102008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02-46B6-AF75-6DA7760D09B1}"/>
                </c:ext>
              </c:extLst>
            </c:dLbl>
            <c:dLbl>
              <c:idx val="3"/>
              <c:layout>
                <c:manualLayout>
                  <c:x val="-7.5617284134386328E-2"/>
                  <c:y val="3.4057502204016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02-46B6-AF75-6DA7760D09B1}"/>
                </c:ext>
              </c:extLst>
            </c:dLbl>
            <c:dLbl>
              <c:idx val="4"/>
              <c:layout>
                <c:manualLayout>
                  <c:x val="-1.2098765461501867E-2"/>
                  <c:y val="-4.257187775502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02-46B6-AF75-6DA7760D09B1}"/>
                </c:ext>
              </c:extLst>
            </c:dLbl>
            <c:dLbl>
              <c:idx val="5"/>
              <c:layout>
                <c:manualLayout>
                  <c:x val="-3.4783950701817709E-2"/>
                  <c:y val="4.8248128122356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02-46B6-AF75-6DA7760D09B1}"/>
                </c:ext>
              </c:extLst>
            </c:dLbl>
            <c:dLbl>
              <c:idx val="6"/>
              <c:layout>
                <c:manualLayout>
                  <c:x val="-3.024691365375453E-2"/>
                  <c:y val="-4.5410002938688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02-46B6-AF75-6DA7760D09B1}"/>
                </c:ext>
              </c:extLst>
            </c:dLbl>
            <c:dLbl>
              <c:idx val="7"/>
              <c:layout>
                <c:manualLayout>
                  <c:x val="-2.5709876605691462E-2"/>
                  <c:y val="4.98792679424821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A02-46B6-AF75-6DA7760D09B1}"/>
                </c:ext>
              </c:extLst>
            </c:dLbl>
            <c:dLbl>
              <c:idx val="8"/>
              <c:layout>
                <c:manualLayout>
                  <c:x val="-1.3611111144189537E-2"/>
                  <c:y val="-6.1533459149433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02-46B6-AF75-6DA7760D09B1}"/>
                </c:ext>
              </c:extLst>
            </c:dLbl>
            <c:dLbl>
              <c:idx val="9"/>
              <c:layout>
                <c:manualLayout>
                  <c:x val="-3.0246913653754529E-3"/>
                  <c:y val="2.64294262182428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A02-46B6-AF75-6DA7760D09B1}"/>
                </c:ext>
              </c:extLst>
            </c:dLbl>
            <c:dLbl>
              <c:idx val="10"/>
              <c:layout>
                <c:manualLayout>
                  <c:x val="-1.3611111144189537E-2"/>
                  <c:y val="-6.94444537558787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02-46B6-AF75-6DA7760D09B1}"/>
                </c:ext>
              </c:extLst>
            </c:dLbl>
            <c:dLbl>
              <c:idx val="11"/>
              <c:layout>
                <c:manualLayout>
                  <c:x val="-6.4829821717990272E-3"/>
                  <c:y val="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A02-46B6-AF75-6DA7760D09B1}"/>
                </c:ext>
              </c:extLst>
            </c:dLbl>
            <c:dLbl>
              <c:idx val="12"/>
              <c:layout>
                <c:manualLayout>
                  <c:x val="-3.7808642067193164E-2"/>
                  <c:y val="-3.973375257135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A02-46B6-AF75-6DA7760D09B1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SŠ!$D$5:$P$5</c:f>
              <c:strCache>
                <c:ptCount val="13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  <c:pt idx="5">
                  <c:v>2014/15</c:v>
                </c:pt>
                <c:pt idx="6">
                  <c:v>2015/16</c:v>
                </c:pt>
                <c:pt idx="7">
                  <c:v>2016/17</c:v>
                </c:pt>
                <c:pt idx="8">
                  <c:v>2017/18</c:v>
                </c:pt>
                <c:pt idx="9">
                  <c:v>2018/19</c:v>
                </c:pt>
                <c:pt idx="10">
                  <c:v>2019/20</c:v>
                </c:pt>
                <c:pt idx="11">
                  <c:v>2020/21</c:v>
                </c:pt>
                <c:pt idx="12">
                  <c:v>2021/22</c:v>
                </c:pt>
              </c:strCache>
            </c:strRef>
          </c:cat>
          <c:val>
            <c:numRef>
              <c:f>SŠ!$D$6:$P$6</c:f>
              <c:numCache>
                <c:formatCode>General</c:formatCode>
                <c:ptCount val="13"/>
                <c:pt idx="0">
                  <c:v>26878</c:v>
                </c:pt>
                <c:pt idx="1">
                  <c:v>26104</c:v>
                </c:pt>
                <c:pt idx="2">
                  <c:v>24485</c:v>
                </c:pt>
                <c:pt idx="3">
                  <c:v>22884</c:v>
                </c:pt>
                <c:pt idx="4">
                  <c:v>21965</c:v>
                </c:pt>
                <c:pt idx="5" formatCode="0">
                  <c:v>21546</c:v>
                </c:pt>
                <c:pt idx="6" formatCode="0">
                  <c:v>21491</c:v>
                </c:pt>
                <c:pt idx="7" formatCode="0">
                  <c:v>21597</c:v>
                </c:pt>
                <c:pt idx="8">
                  <c:v>21567</c:v>
                </c:pt>
                <c:pt idx="9">
                  <c:v>21663</c:v>
                </c:pt>
                <c:pt idx="10">
                  <c:v>21868</c:v>
                </c:pt>
                <c:pt idx="11">
                  <c:v>22321</c:v>
                </c:pt>
                <c:pt idx="12">
                  <c:v>22891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A02-46B6-AF75-6DA7760D09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37644400"/>
        <c:axId val="-1837637872"/>
      </c:lineChart>
      <c:catAx>
        <c:axId val="-183764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-1837637872"/>
        <c:crosses val="autoZero"/>
        <c:auto val="1"/>
        <c:lblAlgn val="ctr"/>
        <c:lblOffset val="100"/>
        <c:noMultiLvlLbl val="0"/>
      </c:catAx>
      <c:valAx>
        <c:axId val="-1837637872"/>
        <c:scaling>
          <c:orientation val="minMax"/>
          <c:max val="28000"/>
          <c:min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-1837644400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3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119262615403017E-2"/>
          <c:y val="3.6083754798108762E-2"/>
          <c:w val="0.90351820264642047"/>
          <c:h val="0.79687803056511974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635288099135504E-17"/>
                  <c:y val="4.4634080712563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E2-4B4B-ABA2-B6E8DBE729B2}"/>
                </c:ext>
              </c:extLst>
            </c:dLbl>
            <c:dLbl>
              <c:idx val="1"/>
              <c:layout>
                <c:manualLayout>
                  <c:x val="0"/>
                  <c:y val="2.2317040356281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E2-4B4B-ABA2-B6E8DBE729B2}"/>
                </c:ext>
              </c:extLst>
            </c:dLbl>
            <c:dLbl>
              <c:idx val="2"/>
              <c:layout>
                <c:manualLayout>
                  <c:x val="-2.231254737024085E-2"/>
                  <c:y val="-3.6265190578958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E2-4B4B-ABA2-B6E8DBE729B2}"/>
                </c:ext>
              </c:extLst>
            </c:dLbl>
            <c:dLbl>
              <c:idx val="3"/>
              <c:layout>
                <c:manualLayout>
                  <c:x val="-1.1900025264128439E-2"/>
                  <c:y val="-4.4634080712563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E2-4B4B-ABA2-B6E8DBE729B2}"/>
                </c:ext>
              </c:extLst>
            </c:dLbl>
            <c:dLbl>
              <c:idx val="4"/>
              <c:layout>
                <c:manualLayout>
                  <c:x val="-5.9500126320642197E-3"/>
                  <c:y val="-3.3475560534422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E2-4B4B-ABA2-B6E8DBE729B2}"/>
                </c:ext>
              </c:extLst>
            </c:dLbl>
            <c:dLbl>
              <c:idx val="5"/>
              <c:layout>
                <c:manualLayout>
                  <c:x val="5.9500126320641651E-3"/>
                  <c:y val="-2.557131333957920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E2-4B4B-ABA2-B6E8DBE729B2}"/>
                </c:ext>
              </c:extLst>
            </c:dLbl>
            <c:dLbl>
              <c:idx val="6"/>
              <c:layout>
                <c:manualLayout>
                  <c:x val="7.4375157900802751E-3"/>
                  <c:y val="-8.3688901336057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E2-4B4B-ABA2-B6E8DBE729B2}"/>
                </c:ext>
              </c:extLst>
            </c:dLbl>
            <c:dLbl>
              <c:idx val="7"/>
              <c:layout>
                <c:manualLayout>
                  <c:x val="0"/>
                  <c:y val="-3.0685930489887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E2-4B4B-ABA2-B6E8DBE729B2}"/>
                </c:ext>
              </c:extLst>
            </c:dLbl>
            <c:dLbl>
              <c:idx val="9"/>
              <c:layout>
                <c:manualLayout>
                  <c:x val="-6.0987629478658253E-2"/>
                  <c:y val="2.78963004453523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EE2-4B4B-ABA2-B6E8DBE729B2}"/>
                </c:ext>
              </c:extLst>
            </c:dLbl>
            <c:dLbl>
              <c:idx val="10"/>
              <c:layout>
                <c:manualLayout>
                  <c:x val="-1.9337541054208714E-2"/>
                  <c:y val="3.6265190578958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E2-4B4B-ABA2-B6E8DBE729B2}"/>
                </c:ext>
              </c:extLst>
            </c:dLbl>
            <c:dLbl>
              <c:idx val="11"/>
              <c:layout>
                <c:manualLayout>
                  <c:x val="1.4875031580160549E-3"/>
                  <c:y val="1.3948150222676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EE2-4B4B-ABA2-B6E8DBE729B2}"/>
                </c:ext>
              </c:extLst>
            </c:dLbl>
            <c:dLbl>
              <c:idx val="12"/>
              <c:layout>
                <c:manualLayout>
                  <c:x val="-2.8262560002305152E-2"/>
                  <c:y val="-3.6265190578958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EE2-4B4B-ABA2-B6E8DBE729B2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VOŠ!$D$4:$P$4</c:f>
              <c:strCache>
                <c:ptCount val="13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  <c:pt idx="5">
                  <c:v>2014/15</c:v>
                </c:pt>
                <c:pt idx="6">
                  <c:v>2015/16</c:v>
                </c:pt>
                <c:pt idx="7">
                  <c:v>2016/17</c:v>
                </c:pt>
                <c:pt idx="8">
                  <c:v>2017/18</c:v>
                </c:pt>
                <c:pt idx="9">
                  <c:v>2018/19</c:v>
                </c:pt>
                <c:pt idx="10">
                  <c:v>2019/20</c:v>
                </c:pt>
                <c:pt idx="11">
                  <c:v>2020/21</c:v>
                </c:pt>
                <c:pt idx="12">
                  <c:v>2021/22</c:v>
                </c:pt>
              </c:strCache>
            </c:strRef>
          </c:cat>
          <c:val>
            <c:numRef>
              <c:f>VOŠ!$D$5:$P$5</c:f>
              <c:numCache>
                <c:formatCode>General</c:formatCode>
                <c:ptCount val="13"/>
                <c:pt idx="0">
                  <c:v>1367</c:v>
                </c:pt>
                <c:pt idx="1">
                  <c:v>1418</c:v>
                </c:pt>
                <c:pt idx="2">
                  <c:v>1473</c:v>
                </c:pt>
                <c:pt idx="3">
                  <c:v>1467</c:v>
                </c:pt>
                <c:pt idx="4">
                  <c:v>1467</c:v>
                </c:pt>
                <c:pt idx="5" formatCode="0">
                  <c:v>1369</c:v>
                </c:pt>
                <c:pt idx="6" formatCode="0">
                  <c:v>1227</c:v>
                </c:pt>
                <c:pt idx="7" formatCode="0">
                  <c:v>1050</c:v>
                </c:pt>
                <c:pt idx="8">
                  <c:v>974</c:v>
                </c:pt>
                <c:pt idx="9">
                  <c:v>742</c:v>
                </c:pt>
                <c:pt idx="10">
                  <c:v>732</c:v>
                </c:pt>
                <c:pt idx="11">
                  <c:v>774</c:v>
                </c:pt>
                <c:pt idx="12">
                  <c:v>919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EE2-4B4B-ABA2-B6E8DBE72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40244864"/>
        <c:axId val="-1840254656"/>
      </c:lineChart>
      <c:catAx>
        <c:axId val="-184024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-1840254656"/>
        <c:crosses val="autoZero"/>
        <c:auto val="1"/>
        <c:lblAlgn val="ctr"/>
        <c:lblOffset val="100"/>
        <c:noMultiLvlLbl val="0"/>
      </c:catAx>
      <c:valAx>
        <c:axId val="-1840254656"/>
        <c:scaling>
          <c:orientation val="minMax"/>
          <c:min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-1840244864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3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0.70197</cdr:x>
      <cdr:y>0.02449</cdr:y>
    </cdr:from>
    <cdr:to>
      <cdr:x>0.82034</cdr:x>
      <cdr:y>0.0838</cdr:y>
    </cdr:to>
    <cdr:sp macro="" textlink="">
      <cdr:nvSpPr>
        <cdr:cNvPr id="2" name="TextovéPole 4"/>
        <cdr:cNvSpPr/>
      </cdr:nvSpPr>
      <cdr:spPr>
        <a:xfrm xmlns:a="http://schemas.openxmlformats.org/drawingml/2006/main">
          <a:off x="5973428" y="113768"/>
          <a:ext cx="1007280" cy="2755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90000" tIns="45000" rIns="90000" bIns="45000" anchor="t">
          <a:spAutoFit/>
        </a:bodyPr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0000"/>
            </a:lnSpc>
          </a:pPr>
          <a:r>
            <a:rPr lang="cs-CZ" sz="1200" b="1" strike="noStrike" spc="-1" dirty="0">
              <a:solidFill>
                <a:srgbClr val="000000"/>
              </a:solidFill>
              <a:latin typeface="Calibri"/>
              <a:ea typeface="DejaVu Sans"/>
            </a:rPr>
            <a:t>1. ročník ZŠ</a:t>
          </a:r>
          <a:endParaRPr lang="cs-CZ" sz="1200" b="0" strike="noStrike" spc="-1" dirty="0">
            <a:latin typeface="Arial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přesun snímku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cs-CZ" sz="2000" b="0" strike="noStrike" spc="-1">
                <a:latin typeface="Arial"/>
              </a:rPr>
              <a:t>Klikněte pro úpravu formátu komentářů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&lt;záhlaví&gt;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fld id="{B5E5D435-35B0-42D6-85D3-06724B0CFF93}" type="slidenum">
              <a:rPr lang="cs-CZ" sz="1400" b="0" strike="noStrike" spc="-1"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233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28950" cy="2273300"/>
          </a:xfrm>
          <a:prstGeom prst="rect">
            <a:avLst/>
          </a:prstGeom>
          <a:ln w="0">
            <a:noFill/>
          </a:ln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986760" y="3241440"/>
            <a:ext cx="7892280" cy="26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sldNum" idx="7"/>
          </p:nvPr>
        </p:nvSpPr>
        <p:spPr>
          <a:xfrm>
            <a:off x="5588640" y="6397920"/>
            <a:ext cx="4274640" cy="33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93A7BC6-6455-44CD-BAB2-42FD856E361B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443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28950" cy="2273300"/>
          </a:xfrm>
          <a:prstGeom prst="rect">
            <a:avLst/>
          </a:prstGeom>
          <a:ln w="0">
            <a:noFill/>
          </a:ln>
        </p:spPr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986760" y="3241440"/>
            <a:ext cx="7892280" cy="26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sldNum" idx="8"/>
          </p:nvPr>
        </p:nvSpPr>
        <p:spPr>
          <a:xfrm>
            <a:off x="5588640" y="6397920"/>
            <a:ext cx="4274640" cy="33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4820018-1B60-4F4F-9C2A-526A44FF5C65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3248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28950" cy="2273300"/>
          </a:xfrm>
          <a:prstGeom prst="rect">
            <a:avLst/>
          </a:prstGeom>
          <a:ln w="0">
            <a:noFill/>
          </a:ln>
        </p:spPr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986760" y="3241440"/>
            <a:ext cx="7892280" cy="26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sldNum" idx="10"/>
          </p:nvPr>
        </p:nvSpPr>
        <p:spPr>
          <a:xfrm>
            <a:off x="5588640" y="6397920"/>
            <a:ext cx="4274640" cy="33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4F2215A-3109-4C2F-B954-069CC4A85B11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0322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28950" cy="2273300"/>
          </a:xfrm>
          <a:prstGeom prst="rect">
            <a:avLst/>
          </a:prstGeom>
          <a:ln w="0">
            <a:noFill/>
          </a:ln>
        </p:spPr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986760" y="3241440"/>
            <a:ext cx="7892280" cy="26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sldNum" idx="11"/>
          </p:nvPr>
        </p:nvSpPr>
        <p:spPr>
          <a:xfrm>
            <a:off x="5588640" y="6397920"/>
            <a:ext cx="4274640" cy="33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FFF2AAC-3074-4325-A6F0-EF9717553487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095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342214-033D-450C-8D80-8C1B62A1DA0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F455507-5371-4C0A-959A-1B80EA0A90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A0F5D81-4ACA-4903-AF4B-7606E60BD6A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2BC2B41-CB28-4DE8-80B1-D30162D85FB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E4AD63D-C455-46CB-820B-469FC7525FF9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087473B-7967-44B7-B122-2B01E89C66D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4FB0F8-886A-430D-AE2E-5EB47274DB5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C2CB026-E1BC-4C80-9A75-C65DF6FF2F1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8820FA-0AFD-453C-9F36-A029E010567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6B749C-BABC-4C77-9B1F-E9CAC9A56DC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054B41A-992B-40E8-9B29-7A41D98823A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3D70D4F-E34B-45D9-90AE-2E4E3DEEA20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8B159D-8AAC-4E23-B8F6-74967FFA8322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lickevzdelani.cz/Management-skol/Reditelna/Prijimaci-rizeni-na-S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rijimacky.cermat.cz/" TargetMode="External"/><Relationship Id="rId4" Type="http://schemas.openxmlformats.org/officeDocument/2006/relationships/hyperlink" Target="https://www.msmt.cz/vzdelavani/stredni-vzdelavani/prijimani-na-stredni-skoly-a-konzervator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/>
          <p:nvPr/>
        </p:nvPicPr>
        <p:blipFill>
          <a:blip r:embed="rId3"/>
          <a:stretch/>
        </p:blipFill>
        <p:spPr>
          <a:xfrm>
            <a:off x="0" y="-590760"/>
            <a:ext cx="9143280" cy="7007400"/>
          </a:xfrm>
          <a:prstGeom prst="rect">
            <a:avLst/>
          </a:prstGeom>
          <a:ln w="0">
            <a:noFill/>
          </a:ln>
        </p:spPr>
      </p:pic>
      <p:sp>
        <p:nvSpPr>
          <p:cNvPr id="48" name="Obdélník 9"/>
          <p:cNvSpPr/>
          <p:nvPr/>
        </p:nvSpPr>
        <p:spPr>
          <a:xfrm>
            <a:off x="-108360" y="5972040"/>
            <a:ext cx="9360360" cy="4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Obdélník 4"/>
          <p:cNvSpPr/>
          <p:nvPr/>
        </p:nvSpPr>
        <p:spPr>
          <a:xfrm>
            <a:off x="-108360" y="0"/>
            <a:ext cx="9360360" cy="97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Obdélník 5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1" name="Picture 3" descr="C:\Users\Martin\Desktop\Pk - nove logo\a.jpg"/>
          <p:cNvPicPr/>
          <p:nvPr/>
        </p:nvPicPr>
        <p:blipFill>
          <a:blip r:embed="rId4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52" name="Obdélník 8"/>
          <p:cNvSpPr/>
          <p:nvPr/>
        </p:nvSpPr>
        <p:spPr>
          <a:xfrm>
            <a:off x="-120960" y="-23400"/>
            <a:ext cx="9360360" cy="136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136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3000" b="1" strike="noStrike" spc="-1">
                <a:solidFill>
                  <a:schemeClr val="accent2"/>
                </a:solidFill>
                <a:latin typeface="Arial"/>
              </a:rPr>
              <a:t>Přijímací řízení </a:t>
            </a:r>
            <a:br>
              <a:rPr sz="3000"/>
            </a:br>
            <a:r>
              <a:rPr lang="cs-CZ" sz="3000" b="1" strike="noStrike" spc="-1">
                <a:solidFill>
                  <a:schemeClr val="accent2"/>
                </a:solidFill>
                <a:latin typeface="Arial"/>
              </a:rPr>
              <a:t>ve školním roce 2022/2023</a:t>
            </a:r>
            <a:endParaRPr lang="cs-CZ" sz="3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>
                <a:solidFill>
                  <a:srgbClr val="C00000"/>
                </a:solidFill>
                <a:latin typeface="Arial"/>
              </a:rPr>
              <a:t>Přijímací řízení</a:t>
            </a:r>
            <a:br>
              <a:rPr sz="2400"/>
            </a:br>
            <a:r>
              <a:rPr lang="cs-CZ" sz="2200" b="1" strike="noStrike" spc="-1">
                <a:solidFill>
                  <a:srgbClr val="376092"/>
                </a:solidFill>
                <a:latin typeface="Arial"/>
              </a:rPr>
              <a:t>současnost a budoucnost</a:t>
            </a:r>
            <a:endParaRPr lang="cs-CZ" sz="2200" b="0" strike="noStrike" spc="-1">
              <a:latin typeface="Arial"/>
            </a:endParaRPr>
          </a:p>
        </p:txBody>
      </p:sp>
      <p:sp>
        <p:nvSpPr>
          <p:cNvPr id="100" name="Obdélník 1"/>
          <p:cNvSpPr/>
          <p:nvPr/>
        </p:nvSpPr>
        <p:spPr>
          <a:xfrm>
            <a:off x="521640" y="1311245"/>
            <a:ext cx="8100000" cy="15577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některé střední školy v Pardubickém kraji uvažují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o školních přijímacích zkouškách do oborů vzdělání s výučním listem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s</a:t>
            </a:r>
            <a:r>
              <a:rPr lang="cs-CZ" sz="2400" dirty="0"/>
              <a:t> 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velkým počtem přihlášek ke vzdělávání </a:t>
            </a: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7788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0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Kombinace oborů vzdělání kategorie L/0 + H</a:t>
            </a:r>
            <a:endParaRPr lang="cs-CZ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06" name="Obdélník 1"/>
          <p:cNvSpPr/>
          <p:nvPr/>
        </p:nvSpPr>
        <p:spPr>
          <a:xfrm>
            <a:off x="551340" y="1266862"/>
            <a:ext cx="8040600" cy="50202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 rámci studia kombinace oborů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vzdělání L/0 + H je možné získat výuční list (po 3. ročníku) i maturitní zkoušku (po 4. ročníku)</a:t>
            </a:r>
            <a:endParaRPr lang="cs-CZ" sz="2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 současné době stanoveno 28 možných kombinací L/0 + H, 12 z</a:t>
            </a:r>
            <a:r>
              <a:rPr lang="cs-CZ" sz="2400" dirty="0"/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nich má zapsáno 14 škol v Pardubickém kraji 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probíhá pokusné ověřování dalších kombinací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L/0 + H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 příští školní rok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bude do kombinace oborů L/0 + H přijímat žáky 7 středních škol v Pardubickém kraji,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v Atlase uveden kód a název oboru vzdělání H v závorce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za oborem L/0 </a:t>
            </a:r>
            <a:endParaRPr lang="cs-CZ" sz="2200" b="0" strike="noStrike" spc="-1" dirty="0">
              <a:solidFill>
                <a:srgbClr val="C00000"/>
              </a:solidFill>
              <a:latin typeface="Arial"/>
            </a:endParaRP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při podání přihlášky do kombinace oborů vzdělání L/0 + H je třeba uvést na přihlášku oba obory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přihláška do kombinace oborů se považuje za jednu přihlášku z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celkových dvou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možných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cs-CZ" sz="2200" b="0" strike="noStrike" spc="-1" dirty="0"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8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0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Obdélník 1"/>
          <p:cNvSpPr/>
          <p:nvPr/>
        </p:nvSpPr>
        <p:spPr>
          <a:xfrm>
            <a:off x="551520" y="1626840"/>
            <a:ext cx="8040600" cy="131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>
              <a:latin typeface="Arial"/>
            </a:endParaRPr>
          </a:p>
        </p:txBody>
      </p:sp>
      <p:graphicFrame>
        <p:nvGraphicFramePr>
          <p:cNvPr id="112" name="Tabulka 2"/>
          <p:cNvGraphicFramePr/>
          <p:nvPr/>
        </p:nvGraphicFramePr>
        <p:xfrm>
          <a:off x="0" y="0"/>
          <a:ext cx="9143640" cy="6885000"/>
        </p:xfrm>
        <a:graphic>
          <a:graphicData uri="http://schemas.openxmlformats.org/drawingml/2006/table">
            <a:tbl>
              <a:tblPr/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1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Škola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8640" marR="8640" anchor="ctr">
                    <a:lnL w="1224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Obor L/0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8640" marR="864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Obor H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8640" marR="8640" anchor="ctr">
                    <a:lnL w="1872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6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SOŠ a SOU technické Třemošnice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strojů a zařízení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23-44-L/01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Strojní mechanik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23-51-H/01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5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Nástrojař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23-52-H/01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5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seřizovač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23-45-L/01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Obráběč kovů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23-56-H/01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4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Operátor dřevařské a nábytkář. výroby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33-41-L/01 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Truhlář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33-56-H/01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SŠ automobilní Holice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Autotronik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39-41-L/01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opravář motorových vozidel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23-68-H/01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0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SPŠ stavební Pardubice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Operátor dřevařské a nábytkář. výroby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33-41-L/01 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Truhlář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33-56-H/01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56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SOU Svitavy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seřizovač 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23-45-L/01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Obráběč kovů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23-56-H/01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04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strojů a zařízení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23-44-L/01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Strojní mechanik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23-51-H/01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0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SŠ technická Vysoké Mýto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strojů a zařízení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23-44-L/01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Strojní mechanik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23-51-H/01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90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SOŠ a SOU Lanškroun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elektrotechnik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26-41-L/01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Elektrikář 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26-51-H/01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92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SŠ automobilní Ústí nad Orlicí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Autotronik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39-41-L/01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Autoelektrikář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26-57-H/01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4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15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Příklad vyplnění přihlášky ke vzdělávání v SŠ </a:t>
            </a:r>
            <a:endParaRPr lang="cs-CZ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118" name="Obrázek 10"/>
          <p:cNvPicPr/>
          <p:nvPr/>
        </p:nvPicPr>
        <p:blipFill>
          <a:blip r:embed="rId3"/>
          <a:srcRect l="22846" t="22628" r="22380" b="37692"/>
          <a:stretch/>
        </p:blipFill>
        <p:spPr>
          <a:xfrm>
            <a:off x="35640" y="1487880"/>
            <a:ext cx="9107640" cy="3999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délník 2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0" name="Picture 1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21" name="Obdélník 3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Obdélník 7"/>
          <p:cNvSpPr/>
          <p:nvPr/>
        </p:nvSpPr>
        <p:spPr>
          <a:xfrm>
            <a:off x="-108360" y="0"/>
            <a:ext cx="9360360" cy="107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8320" y="0"/>
            <a:ext cx="7771680" cy="1124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cs-CZ" sz="2400" b="1" strike="noStrike" spc="-1">
                <a:solidFill>
                  <a:srgbClr val="C00000"/>
                </a:solidFill>
                <a:latin typeface="Arial"/>
                <a:ea typeface="Microsoft YaHei"/>
              </a:rPr>
              <a:t>Pokusné ověřování propojení vybraných zdravotnických oborů vzdělání kategorie H, M, N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endParaRPr lang="cs-CZ" sz="2200" b="0" strike="noStrike" spc="-1">
              <a:latin typeface="Arial"/>
            </a:endParaRPr>
          </a:p>
        </p:txBody>
      </p:sp>
      <p:sp>
        <p:nvSpPr>
          <p:cNvPr id="124" name="Obdélník 10"/>
          <p:cNvSpPr/>
          <p:nvPr/>
        </p:nvSpPr>
        <p:spPr>
          <a:xfrm>
            <a:off x="540000" y="1678680"/>
            <a:ext cx="7920000" cy="38996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32000" lvl="1" indent="-216000" algn="just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 3. ročníku maturitního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oboru vzdělání 53-41-M/03 Praktická sestra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bude možné získat výuční list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v oboru vzdělání 53-41-H/01 Ošetřovatel </a:t>
            </a:r>
            <a:endParaRPr lang="cs-CZ" sz="2200" b="0" strike="noStrike" spc="-1" dirty="0">
              <a:latin typeface="Arial"/>
            </a:endParaRPr>
          </a:p>
          <a:p>
            <a:pPr marL="432000" lvl="1" indent="-216000" algn="just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absolventi oboru vzdělání 53-41-M/03 Praktická sestra budou moci být přijímáni do 2. ročníku oboru vzdělání 53-41-N/11 Diplomovaná všeobecná sestra ve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vyšší odborné škole</a:t>
            </a:r>
            <a:endParaRPr lang="cs-CZ" sz="2200" b="0" strike="noStrike" spc="-1" dirty="0">
              <a:latin typeface="Arial"/>
            </a:endParaRPr>
          </a:p>
          <a:p>
            <a:pPr marL="432000" lvl="1" indent="-216000" algn="just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od 1. 9. 2023 bude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probíhat ve všech zdravotnických školách v</a:t>
            </a:r>
            <a:r>
              <a:rPr lang="cs-CZ" sz="2400" dirty="0"/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Pardubickém kraji</a:t>
            </a:r>
          </a:p>
          <a:p>
            <a:pPr marL="432000" lvl="1" indent="-216000" algn="just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1" spc="-1" dirty="0">
                <a:latin typeface="Calibri"/>
              </a:rPr>
              <a:t>na přihlášce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není nutné uvádět oba obory vzdělání</a:t>
            </a:r>
            <a:endParaRPr lang="cs-CZ" sz="2200" b="1" strike="noStrike" spc="-1" dirty="0">
              <a:solidFill>
                <a:srgbClr val="C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3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>
                <a:solidFill>
                  <a:srgbClr val="376092"/>
                </a:solidFill>
                <a:latin typeface="Arial"/>
              </a:rPr>
              <a:t>Přihláška ke vzdělávání </a:t>
            </a:r>
            <a:endParaRPr lang="cs-CZ" sz="2400" b="0" strike="noStrike" spc="-1">
              <a:latin typeface="Arial"/>
            </a:endParaRPr>
          </a:p>
        </p:txBody>
      </p:sp>
      <p:pic>
        <p:nvPicPr>
          <p:cNvPr id="136" name="Obrázek 3" descr="Obsah obrázku stůl&#10;&#10;Popis byl vytvořen automaticky"/>
          <p:cNvPicPr/>
          <p:nvPr/>
        </p:nvPicPr>
        <p:blipFill>
          <a:blip r:embed="rId3"/>
          <a:stretch/>
        </p:blipFill>
        <p:spPr>
          <a:xfrm>
            <a:off x="2147400" y="0"/>
            <a:ext cx="4848480" cy="685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8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3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Přihláška ke vzdělávání 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42" name="Obdélník 1"/>
          <p:cNvSpPr/>
          <p:nvPr/>
        </p:nvSpPr>
        <p:spPr>
          <a:xfrm>
            <a:off x="467640" y="1388520"/>
            <a:ext cx="8208360" cy="397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prvním kole přijímacího řízení může uchazeč podat nejvýše </a:t>
            </a:r>
            <a:endParaRPr lang="cs-CZ" sz="22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2999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dvě přihlášky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 oborů vzdělání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s talentovou zkouškou </a:t>
            </a:r>
            <a:r>
              <a:rPr lang="cs-CZ" sz="2800" b="1" strike="noStrike" spc="-1">
                <a:solidFill>
                  <a:srgbClr val="C00000"/>
                </a:solidFill>
                <a:latin typeface="Calibri"/>
                <a:ea typeface="DejaVu Sans"/>
              </a:rPr>
              <a:t>a</a:t>
            </a:r>
            <a:endParaRPr lang="cs-CZ" sz="28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dvě přihlášky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 oborů vzdělání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bez talentové zkoušky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24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přihlášku podává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uchazeč řediteli střední školy pro první kolo přijímacího řízení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do</a:t>
            </a:r>
            <a:endParaRPr lang="cs-CZ" sz="22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30. listopadu 2022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 obory vzdělání s talentovou zkouškou </a:t>
            </a:r>
            <a:endParaRPr lang="cs-CZ" sz="22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1. března 2023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 obory vzdělání bez talentové zkoušky </a:t>
            </a:r>
            <a:endParaRPr lang="cs-CZ" sz="2200" b="0" strike="noStrike" spc="-1">
              <a:latin typeface="Arial"/>
            </a:endParaRPr>
          </a:p>
          <a:p>
            <a:pPr marL="457200" algn="just">
              <a:lnSpc>
                <a:spcPct val="100000"/>
              </a:lnSpc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4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45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Přijímací zkoušky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48" name="Obdélník 1"/>
          <p:cNvSpPr/>
          <p:nvPr/>
        </p:nvSpPr>
        <p:spPr>
          <a:xfrm>
            <a:off x="467640" y="1351080"/>
            <a:ext cx="8208360" cy="446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1. kole přijímacího řízení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do oborů vzdělání s maturitní zkouškou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(ve všech formách vzdělávání, včetně nástavbového studia, ve středních školách všech zřizovatelů) se koná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jednotná přijímací zkouška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z českého jazyka a literatury a z matematiky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výjimkou jsou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pouze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obory vzdělání s talentovou zkouškou ze skupiny 82</a:t>
            </a:r>
            <a:r>
              <a:rPr lang="cs-CZ" sz="2200" b="0" strike="noStrike" spc="-1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Umění a užité umění a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 zkrácené studium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 získání středního vzdělání s maturitní zkouškou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 školy může stanovit i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školní přijímací zkoušku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(stanoví dva termíny jejího konání)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přípravu zadání testů, jejich distribuci a hodnocení výsledků zajišťuje Centrum pro zjišťování výsledků vzdělávání (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Cermat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Přijímací zkoušky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54" name="Obdélník 1"/>
          <p:cNvSpPr/>
          <p:nvPr/>
        </p:nvSpPr>
        <p:spPr>
          <a:xfrm>
            <a:off x="467640" y="1417680"/>
            <a:ext cx="8208360" cy="405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každý uchazeč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může jednotné přijímací zkoušky konat dvakrát</a:t>
            </a:r>
            <a:endParaRPr lang="cs-CZ" sz="22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 prvním stanoveném termínu ve škole uvedené na přihlášce v prvním pořadí 	</a:t>
            </a:r>
            <a:endParaRPr lang="cs-CZ" sz="22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601"/>
              </a:spcBef>
              <a:spcAft>
                <a:spcPts val="1800"/>
              </a:spcAft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ve druhém stanoveném termínu ve škole uvedené na přihlášce ve druhém pořadí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uchazeč, který se pro vážné důvody k řádnému termínu přijímací zkoušky nedostaví a svoji neúčast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písemně nejpozději do 3 dnů omluví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řediteli školy, ve které ji měl konat, koná zkoušku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v náhradním termínu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Termíny konání přijímacích zkoušek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60" name="Obdélník 1"/>
          <p:cNvSpPr/>
          <p:nvPr/>
        </p:nvSpPr>
        <p:spPr>
          <a:xfrm>
            <a:off x="341280" y="1221480"/>
            <a:ext cx="8460720" cy="239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04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školní přijímací zkoušky </a:t>
            </a: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1. kole přijímacího řízení se mohou konat:</a:t>
            </a:r>
            <a:endParaRPr lang="cs-CZ" sz="21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1049"/>
              </a:spcBef>
              <a:buClr>
                <a:srgbClr val="000000"/>
              </a:buClr>
              <a:buFont typeface="Calibri"/>
              <a:buChar char="−"/>
            </a:pPr>
            <a:r>
              <a:rPr lang="pl-PL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</a:t>
            </a: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12. dubna </a:t>
            </a:r>
            <a:r>
              <a:rPr lang="pl-PL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</a:t>
            </a: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28. dubna</a:t>
            </a:r>
            <a:r>
              <a:rPr lang="pl-PL" sz="2100" b="0" strike="noStrike" spc="-1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</a:t>
            </a:r>
            <a:r>
              <a:rPr lang="cs-CZ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oborů vzdělání s maturitní zkouškou</a:t>
            </a:r>
            <a:endParaRPr lang="cs-CZ" sz="21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buClr>
                <a:srgbClr val="000000"/>
              </a:buClr>
              <a:buFont typeface="Calibri"/>
              <a:buChar char="−"/>
            </a:pPr>
            <a:r>
              <a:rPr lang="pl-PL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</a:t>
            </a: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22. dubna </a:t>
            </a:r>
            <a:r>
              <a:rPr lang="pl-PL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</a:t>
            </a: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30. dubna </a:t>
            </a:r>
            <a:r>
              <a:rPr lang="pl-PL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</a:t>
            </a: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ostatních oborů vzdělání</a:t>
            </a:r>
            <a:endParaRPr lang="cs-CZ" sz="21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Calibri"/>
              <a:buChar char="−"/>
            </a:pP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přesný termín stanoví ředitel střední školy</a:t>
            </a:r>
            <a:endParaRPr lang="cs-CZ" sz="21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jednotné zkoušky </a:t>
            </a:r>
            <a:r>
              <a:rPr lang="cs-CZ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se konají v termínech stanovených MŠMT</a:t>
            </a:r>
            <a:endParaRPr lang="cs-CZ" sz="2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000" b="0" strike="noStrike" spc="-1">
              <a:latin typeface="Arial"/>
            </a:endParaRPr>
          </a:p>
        </p:txBody>
      </p:sp>
      <p:graphicFrame>
        <p:nvGraphicFramePr>
          <p:cNvPr id="161" name="Tabulka 3"/>
          <p:cNvGraphicFramePr/>
          <p:nvPr>
            <p:extLst>
              <p:ext uri="{D42A27DB-BD31-4B8C-83A1-F6EECF244321}">
                <p14:modId xmlns:p14="http://schemas.microsoft.com/office/powerpoint/2010/main" val="110696436"/>
              </p:ext>
            </p:extLst>
          </p:nvPr>
        </p:nvGraphicFramePr>
        <p:xfrm>
          <a:off x="341280" y="3501000"/>
          <a:ext cx="8461080" cy="2216520"/>
        </p:xfrm>
        <a:graphic>
          <a:graphicData uri="http://schemas.openxmlformats.org/drawingml/2006/table">
            <a:tbl>
              <a:tblPr/>
              <a:tblGrid>
                <a:gridCol w="2835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5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400">
                <a:tc gridSpan="4"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Jednotné přijímací zkoušky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1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Studium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1. řádný termín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2. řádný termín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Náhradní termín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8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Čtyřleté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13. 4. 2023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14. 4. 2023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10. a 11. 5. 2023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7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Šestileté a osmileté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17. 4. 2023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18. 4. 2023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10. a 11. 5. 2023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5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5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" name="Obdélník 11"/>
          <p:cNvSpPr/>
          <p:nvPr/>
        </p:nvSpPr>
        <p:spPr>
          <a:xfrm>
            <a:off x="0" y="0"/>
            <a:ext cx="914328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2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600" b="1" strike="noStrike" spc="-1" dirty="0">
                <a:solidFill>
                  <a:srgbClr val="C00000"/>
                </a:solidFill>
                <a:latin typeface="Calibri"/>
              </a:rPr>
              <a:t>Vývoj počtu žáků 9. ročníků základních škol</a:t>
            </a:r>
            <a:br>
              <a:rPr sz="2200" dirty="0"/>
            </a:br>
            <a:r>
              <a:rPr lang="cs-CZ" sz="2400" b="1" strike="noStrike" spc="-1" dirty="0">
                <a:solidFill>
                  <a:srgbClr val="376092"/>
                </a:solidFill>
                <a:latin typeface="Calibri"/>
              </a:rPr>
              <a:t>Pardubický kraj</a:t>
            </a:r>
            <a:endParaRPr lang="cs-CZ" sz="240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E48F3BB-F334-4F97-BA0F-9E1032237A29}" type="slidenum">
              <a:t>2</a:t>
            </a:fld>
            <a:endParaRPr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564550"/>
              </p:ext>
            </p:extLst>
          </p:nvPr>
        </p:nvGraphicFramePr>
        <p:xfrm>
          <a:off x="251640" y="1244880"/>
          <a:ext cx="8434440" cy="457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3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64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Přihlašování ke vzdělávání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67" name="Obdélník 1"/>
          <p:cNvSpPr/>
          <p:nvPr/>
        </p:nvSpPr>
        <p:spPr>
          <a:xfrm>
            <a:off x="467640" y="1221480"/>
            <a:ext cx="8208360" cy="484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pokud se uchazeč hlásí na dvě střední školy (popř. dva různé obory vzdělání či různá zaměření ŠVP na téže škole),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na přihlášce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ke vzdělávání v 1. kole přijímacího řízení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uvede obě školy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(popř. obory či zaměření)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pořadí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ve kterém uchazeč uvede zvolené střední školy,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určuje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ve které škole bude konat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jednotné zkoušky v 1. a ve 2. termínu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vyplněné přihlášky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odevzdá uchazeč na obě střední školy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na které se hlásí;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na obou přihláškách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uchazeč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vyplní zvolené střední školy ve stejném pořadí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pokud se uchazeč hlásí na dva různé obory vzdělání na téže škole, odevzdá řediteli této školy také dvě přihlášky (i když jsou identické)!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9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70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Přihlašování ke vzdělávání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73" name="Obdélník 1"/>
          <p:cNvSpPr/>
          <p:nvPr/>
        </p:nvSpPr>
        <p:spPr>
          <a:xfrm>
            <a:off x="540000" y="1620000"/>
            <a:ext cx="7920000" cy="39945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rodné číslo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uvádí uchazeč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pouze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na přihlášce ke vzdělávání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v</a:t>
            </a:r>
            <a:r>
              <a:rPr lang="cs-CZ" sz="2400" dirty="0"/>
              <a:t> 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oboru vzdělání,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kterého se konají jednotné přijímací zkoušky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pokud se uchazeč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hlásí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do oboru vzdělání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 se sportovní přípravou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koná vždy jednotnou zkoušku na této škole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(i v případě, že neuspěje u talentové zkoušky)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výsledek jednotných zkoušek do oboru vzdělání Gymnázium se sportovní přípravou bude zpřístupněn Cermatem i školám, do jejichž oborů vzdělání s maturitní zkouškou bez talentové zkoušky se uchazeč přihlásil</a:t>
            </a:r>
            <a:endParaRPr lang="cs-CZ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7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Specifikace jednotných zkoušek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79" name="Obdélník 1"/>
          <p:cNvSpPr/>
          <p:nvPr/>
        </p:nvSpPr>
        <p:spPr>
          <a:xfrm>
            <a:off x="467640" y="1221480"/>
            <a:ext cx="8352360" cy="201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testech jsou zastoupeny úlohy uzavřené i otevřené, včetně úloh </a:t>
            </a:r>
            <a:endParaRPr lang="cs-CZ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 z konstrukční geometrie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povolené pomůcky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modře či černě píšící propisovací tužka, rýsovací potřeby; kalkulačka a tabulky nejsou povoleny </a:t>
            </a:r>
            <a:endParaRPr lang="cs-CZ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chybné odpovědi nejsou penalizovány</a:t>
            </a:r>
            <a:endParaRPr lang="cs-CZ" sz="2200" b="0" strike="noStrike" spc="-1">
              <a:latin typeface="Arial"/>
            </a:endParaRPr>
          </a:p>
        </p:txBody>
      </p:sp>
      <p:graphicFrame>
        <p:nvGraphicFramePr>
          <p:cNvPr id="180" name="Tabulka 3"/>
          <p:cNvGraphicFramePr/>
          <p:nvPr/>
        </p:nvGraphicFramePr>
        <p:xfrm>
          <a:off x="612000" y="3556800"/>
          <a:ext cx="7919640" cy="1688760"/>
        </p:xfrm>
        <a:graphic>
          <a:graphicData uri="http://schemas.openxmlformats.org/drawingml/2006/table">
            <a:tbl>
              <a:tblPr/>
              <a:tblGrid>
                <a:gridCol w="337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1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Zkušební předmět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12240">
                      <a:noFill/>
                    </a:lnL>
                    <a:lnR w="28080">
                      <a:solidFill>
                        <a:srgbClr val="FFFFFF"/>
                      </a:solidFill>
                    </a:lnR>
                    <a:lnT w="18720">
                      <a:noFill/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Časový limit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18720">
                      <a:noFill/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Maximální počet bodů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18720">
                      <a:noFill/>
                    </a:lnR>
                    <a:lnT w="18720">
                      <a:noFill/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8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Český jazyk a literatura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12240">
                      <a:noFill/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60 minut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50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18720">
                      <a:noFill/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36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Matematika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12240">
                      <a:noFill/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70 minut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50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18720">
                      <a:noFill/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Hodnocení uchazečů </a:t>
            </a:r>
            <a:br>
              <a:rPr sz="2800"/>
            </a:b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v rámci 1. kola přijímacího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179640" y="1424880"/>
            <a:ext cx="8640360" cy="430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>
                <a:solidFill>
                  <a:srgbClr val="294A8B"/>
                </a:solidFill>
                <a:latin typeface="Calibri"/>
                <a:ea typeface="DejaVu Sans"/>
              </a:rPr>
              <a:t>uchazeči budou hodnoceni na základě:</a:t>
            </a:r>
            <a:endParaRPr lang="cs-CZ" sz="2000" b="0" strike="noStrike" spc="-1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výsledků dosažených v jednotných zkouškách</a:t>
            </a:r>
            <a:endParaRPr lang="cs-CZ" sz="2000" b="0" strike="noStrike" spc="-1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hodnocení na vysvědčeních z předchozího vzdělávání (nelze hodnotit vysvědčení za druhé pololetí školního roku 2019/2020)</a:t>
            </a:r>
            <a:endParaRPr lang="cs-CZ" sz="2000" b="0" strike="noStrike" spc="-1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výsledku talentové zkoušky či školní přijímací zkoušky</a:t>
            </a:r>
            <a:endParaRPr lang="cs-CZ" sz="2000" b="0" strike="noStrike" spc="-1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případně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dle dalších skutečností, které osvědčují vhodné schopnosti, vědomosti a zájmy uchazeče</a:t>
            </a:r>
            <a:endParaRPr lang="cs-CZ" sz="20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pokud uchazeč koná jednotnou zkoušku dvakrát, do hodnocení přijímacího řízení se mu </a:t>
            </a: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započte lepší výsledek z každého testu</a:t>
            </a:r>
            <a:endParaRPr lang="cs-CZ" sz="20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hodnocení jednotných testů 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z českého jazyka a z matematiky se na celkovém hodnocení uchazeče v rámci přijímacího řízení bude</a:t>
            </a:r>
            <a:r>
              <a:rPr lang="cs-CZ" sz="20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podílet </a:t>
            </a: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minimálně 60 %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respektive</a:t>
            </a:r>
            <a:r>
              <a:rPr lang="cs-CZ" sz="20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40 %</a:t>
            </a:r>
            <a:r>
              <a:rPr lang="cs-CZ" sz="20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u oboru vzdělání </a:t>
            </a: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Gymnázium se sportovní přípravou</a:t>
            </a:r>
            <a:endParaRPr lang="cs-CZ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8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Hodnocení uchazečů </a:t>
            </a:r>
            <a:br>
              <a:rPr sz="2800"/>
            </a:b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v rámci 1. kola přijímacího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92" name="Obdélník 1"/>
          <p:cNvSpPr/>
          <p:nvPr/>
        </p:nvSpPr>
        <p:spPr>
          <a:xfrm>
            <a:off x="341640" y="1483560"/>
            <a:ext cx="8460360" cy="418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Doporučenou podmínkou pro přijetí uchazeče ke vzdělávání </a:t>
            </a:r>
            <a:r>
              <a:rPr lang="cs-CZ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ve středních školách zřizovaných Pardubickým krajem</a:t>
            </a: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 je, aby </a:t>
            </a:r>
            <a:r>
              <a:rPr lang="cs-CZ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v součtu bodů z obou testů</a:t>
            </a:r>
            <a:r>
              <a:rPr lang="cs-CZ" sz="21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dosáhl následující minimální hranice:</a:t>
            </a:r>
            <a:endParaRPr lang="cs-CZ" sz="2100" b="0" strike="noStrike" spc="-1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>
                <a:solidFill>
                  <a:srgbClr val="376092"/>
                </a:solidFill>
                <a:latin typeface="Calibri"/>
                <a:ea typeface="DejaVu Sans"/>
              </a:rPr>
              <a:t>Čtyřleté studium</a:t>
            </a:r>
            <a:endParaRPr lang="cs-CZ" sz="2200" b="0" strike="noStrike" spc="-1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ymbol"/>
              <a:buChar char="-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35 bodů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Gymnázium se sportovní přípravou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30 bodů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ze 100 možných </a:t>
            </a:r>
            <a:endParaRPr lang="cs-CZ" sz="2200" b="0" strike="noStrike" spc="-1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ostatní obory vzdělání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 maturitní zkouškou – min.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25 bodů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>
                <a:solidFill>
                  <a:srgbClr val="376092"/>
                </a:solidFill>
                <a:latin typeface="Calibri"/>
                <a:ea typeface="DejaVu Sans"/>
              </a:rPr>
              <a:t>Osmileté studium</a:t>
            </a:r>
            <a:endParaRPr lang="cs-CZ" sz="2200" b="0" strike="noStrike" spc="-1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ymbol"/>
              <a:buChar char="-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30 bodů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Výsledky přijímacího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685800" y="1174680"/>
            <a:ext cx="7774200" cy="446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 střední školy zveřejní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seznam přijatých uchazečů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a nepřijatým uchazečům odešle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rozhodnutí o nepřijetí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období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 22. dubna do 30. dubna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Cermat dodá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výsledky jednotných testů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středním školám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nejpozději do 28. dubna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 školy ukončí hodnocení uchazečů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do 2 pracovních dnů po zpřístupnění hodnocení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uchazeče Cermatem, případně do 2 pracovních dnů po dni konání školní přijímací zkoušky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odvolání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proti rozhodnutí ředitele školy lze podat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ve lhůtě </a:t>
            </a:r>
            <a:endParaRPr lang="cs-CZ" sz="2200" b="0" strike="noStrike" spc="-1">
              <a:latin typeface="Arial"/>
            </a:endParaRPr>
          </a:p>
          <a:p>
            <a:pPr marL="360360" indent="-7920" algn="just">
              <a:lnSpc>
                <a:spcPct val="100000"/>
              </a:lnSpc>
              <a:tabLst>
                <a:tab pos="0" algn="l"/>
              </a:tabLst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3 pracovních dnů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ode dne doručení rozhodnutí;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i v odvolacím řízení přijímá ředitel uchazeče podle dosaženého počtu bodů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0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Přijímání do oborů vzdělání </a:t>
            </a:r>
            <a:br>
              <a:rPr sz="2800"/>
            </a:b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s talentovou zkouškou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04" name="Obdélník 1"/>
          <p:cNvSpPr/>
          <p:nvPr/>
        </p:nvSpPr>
        <p:spPr>
          <a:xfrm>
            <a:off x="431640" y="1304280"/>
            <a:ext cx="8280360" cy="464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talentová zkouška se koná 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spcBef>
                <a:spcPts val="601"/>
              </a:spcBef>
              <a:buClr>
                <a:srgbClr val="0F189C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2. ledna do 15. února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Gymnázium se sportovní přípravou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buClr>
                <a:srgbClr val="0F189C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15. ledna do 31. ledna </a:t>
            </a:r>
            <a:r>
              <a:rPr lang="cs-CZ" sz="2200" b="0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Konzervatoř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buClr>
                <a:srgbClr val="0F189C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2. ledna do 15. ledna </a:t>
            </a:r>
            <a:r>
              <a:rPr lang="cs-CZ" sz="2200" b="0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ostatní obory vzdělání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sdělení o výsledku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talentové zkoušky zašle ředitel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do 20. února </a:t>
            </a:r>
            <a:r>
              <a:rPr lang="cs-CZ" sz="2200" b="0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Gymnázium se sportovní přípravou 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do 20. ledna </a:t>
            </a:r>
            <a:r>
              <a:rPr lang="cs-CZ" sz="2200" b="0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ostatní obory vzdělání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 konzervatoře nezasílá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 školy zveřejní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seznam přijatých uchazečů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a nepřijatým uchazečům odešle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rozhodnutí o nepřijetí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období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 5. února do 15. února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do oboru vzdělání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Gymnázium se sportovní přípravou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 22. dubna do 30. dubna 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7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08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Další kola přijímacího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10" name="Obdélník 1"/>
          <p:cNvSpPr/>
          <p:nvPr/>
        </p:nvSpPr>
        <p:spPr>
          <a:xfrm>
            <a:off x="540720" y="1356120"/>
            <a:ext cx="8061840" cy="377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počet přihlášek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dalších kolech přijímacího řízení do oborů vzdělání s talentovou zkouškou i bez talentové zkoušky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není omezen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na přihlášku uchazeč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vyplňuje pouze jednu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zvolenou střední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školu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dalších kolech přijímacího řízení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nebudou uchazeči konat jednotné přijímací zkoušky,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střední školy však mohou využít výsledky zkoušek z 1. kola nebo vypsat školní přijímací zkoušku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způsob hodnocení uchazečů v dalších kolech přijímacího řízení stanoví ředitel střední školy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3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14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Zápisový lístek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16" name="Obdélník 1"/>
          <p:cNvSpPr/>
          <p:nvPr/>
        </p:nvSpPr>
        <p:spPr>
          <a:xfrm>
            <a:off x="422280" y="1569240"/>
            <a:ext cx="8061840" cy="289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zápisový lístek je platný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pro školní rok, pro který je uchazeč přijímán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a který se vyznačí nad jméno a příjmení uchazeče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zápisový lístek odevzdá uchazeč (zákonný zástupce) nejpozději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do 10 pracovních dnů</a:t>
            </a:r>
            <a:r>
              <a:rPr lang="cs-CZ" sz="2200" b="0" strike="noStrike" spc="-1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ode dne oznámení rozhodnutí o přijetí ke vzdělávání </a:t>
            </a:r>
            <a:endParaRPr lang="cs-CZ" sz="2200" b="0" strike="noStrike" spc="-1">
              <a:latin typeface="Arial"/>
            </a:endParaRPr>
          </a:p>
          <a:p>
            <a:pPr marL="352440" indent="-35244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lhůta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 odevzdání zápisového lístku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začíná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běžet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dnem následujícím po dni zveřejnění seznamu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přijatých uchazečů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9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20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Zápisový lístek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22" name="Obdélník 1"/>
          <p:cNvSpPr/>
          <p:nvPr/>
        </p:nvSpPr>
        <p:spPr>
          <a:xfrm>
            <a:off x="540720" y="1377360"/>
            <a:ext cx="8061840" cy="420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zápisový lístek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který uchazeč již odevzdal,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může vzít zpět </a:t>
            </a:r>
            <a:endParaRPr lang="cs-CZ" sz="2200" b="0" strike="noStrike" spc="-1">
              <a:latin typeface="Arial"/>
            </a:endParaRPr>
          </a:p>
          <a:p>
            <a:pPr marL="360000">
              <a:lnSpc>
                <a:spcPct val="100000"/>
              </a:lnSpc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případě, že: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jej chce uplatnit ve škole, na kterou byl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přijat na základě odvolání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odevzdal-li jej v oboru vzdělání s talentovou zkouškou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(včetně konzervatoře) a následně byl přijat do oboru vzdělání bez talentové zkoušky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tyto skutečnosti při zpětvzetí lístku doloží rozhodnutím o přijetí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případě souběhu způsobů, kdy lze vzít zápisový lístek zpět,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lze uvést údaje o zápisu uchazeče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na další školu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na druhé straně tiskopisu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zápisového lístku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22120"/>
              </p:ext>
            </p:extLst>
          </p:nvPr>
        </p:nvGraphicFramePr>
        <p:xfrm>
          <a:off x="326572" y="1259632"/>
          <a:ext cx="8509518" cy="4645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0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1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82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200" b="1" strike="noStrike" spc="-1">
                <a:solidFill>
                  <a:srgbClr val="376092"/>
                </a:solidFill>
                <a:latin typeface="Arial"/>
              </a:rPr>
              <a:t>Narození v jednotlivých okresech Pardubického kraje</a:t>
            </a:r>
            <a:endParaRPr lang="cs-CZ" sz="2200" b="0" strike="noStrike" spc="-1">
              <a:latin typeface="Arial"/>
            </a:endParaRPr>
          </a:p>
        </p:txBody>
      </p:sp>
      <p:cxnSp>
        <p:nvCxnSpPr>
          <p:cNvPr id="85" name="Přímá spojnice 2"/>
          <p:cNvCxnSpPr/>
          <p:nvPr/>
        </p:nvCxnSpPr>
        <p:spPr>
          <a:xfrm flipH="1" flipV="1">
            <a:off x="2784482" y="1374120"/>
            <a:ext cx="24032" cy="3729725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  <p:sp>
        <p:nvSpPr>
          <p:cNvPr id="86" name="TextovéPole 4"/>
          <p:cNvSpPr/>
          <p:nvPr/>
        </p:nvSpPr>
        <p:spPr>
          <a:xfrm>
            <a:off x="2756631" y="1373400"/>
            <a:ext cx="1007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9. ročník ZŠ</a:t>
            </a:r>
            <a:endParaRPr lang="cs-CZ" sz="1200" b="0" strike="noStrike" spc="-1" dirty="0">
              <a:latin typeface="Arial"/>
            </a:endParaRPr>
          </a:p>
        </p:txBody>
      </p:sp>
      <p:cxnSp>
        <p:nvCxnSpPr>
          <p:cNvPr id="87" name="Přímá spojnice 10"/>
          <p:cNvCxnSpPr/>
          <p:nvPr/>
        </p:nvCxnSpPr>
        <p:spPr>
          <a:xfrm flipV="1">
            <a:off x="6300000" y="1374121"/>
            <a:ext cx="0" cy="3729724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</p:spTree>
    <p:extLst>
      <p:ext uri="{BB962C8B-B14F-4D97-AF65-F5344CB8AC3E}">
        <p14:creationId xmlns:p14="http://schemas.microsoft.com/office/powerpoint/2010/main" val="3450874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2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Zápisový lístek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28" name="Obdélník 1"/>
          <p:cNvSpPr/>
          <p:nvPr/>
        </p:nvSpPr>
        <p:spPr>
          <a:xfrm>
            <a:off x="422280" y="1569240"/>
            <a:ext cx="8061840" cy="282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uchazeč, který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je žákem základní školy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obdrží zápisový lístek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na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této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základní škole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 ostatních případech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(žáci víceletých gymnázií a jiných středních škol, uchazeči, kteří nejsou žáky žádné školy…) vydá zápisový lístek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krajský úřad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příslušný podle místa trvalého pobytu uchazeče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případě ztráty nebo zničení zápisového lístku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vydává náhradní zápisový lístek orgán, který vydal původní zápisový lístek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1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32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Informace k přijímacímu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34" name="Obdélník 1"/>
          <p:cNvSpPr/>
          <p:nvPr/>
        </p:nvSpPr>
        <p:spPr>
          <a:xfrm>
            <a:off x="540720" y="1982520"/>
            <a:ext cx="8061840" cy="310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informace k přijímacímu řízení jsou průběžně zveřejňovány na: </a:t>
            </a:r>
            <a:endParaRPr lang="cs-CZ" sz="2200" b="0" strike="noStrike" spc="-1">
              <a:latin typeface="Arial"/>
            </a:endParaRPr>
          </a:p>
          <a:p>
            <a:pPr marL="800280" lvl="1" indent="-3430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Školském portálu Pardubického kraje (</a:t>
            </a:r>
            <a:r>
              <a:rPr lang="cs-CZ" sz="22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https://www.klickevzdelani.cz/Management-skol/Reditelna/Prijimaci-rizeni-na-SS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), </a:t>
            </a:r>
            <a:endParaRPr lang="cs-CZ" sz="2200" b="0" strike="noStrike" spc="-1">
              <a:latin typeface="Arial"/>
            </a:endParaRPr>
          </a:p>
          <a:p>
            <a:pPr marL="800280" lvl="1" indent="-3430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stránkách MŠMT (</a:t>
            </a:r>
            <a:r>
              <a:rPr lang="cs-CZ" sz="22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https://www.msmt.cz/vzdelavani/stredni-vzdelavani/prijimani-na-stredni-skoly-a-konzervatore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) </a:t>
            </a:r>
            <a:endParaRPr lang="cs-CZ" sz="2200" b="0" strike="noStrike" spc="-1">
              <a:latin typeface="Arial"/>
            </a:endParaRPr>
          </a:p>
          <a:p>
            <a:pPr marL="801720" indent="-3538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stránkách Cermatu (</a:t>
            </a:r>
            <a:r>
              <a:rPr lang="cs-CZ" sz="22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5"/>
              </a:rPr>
              <a:t>https://prijimacky.cermat.cz/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7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68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2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C00000"/>
                </a:solidFill>
                <a:latin typeface="Calibri"/>
              </a:rPr>
              <a:t>Vývoj počtu žáků ve středních školách a konzervatoři </a:t>
            </a:r>
            <a:br>
              <a:rPr sz="2200" dirty="0"/>
            </a:br>
            <a:r>
              <a:rPr lang="cs-CZ" sz="2400" b="1" strike="noStrike" spc="-1" dirty="0">
                <a:solidFill>
                  <a:srgbClr val="376092"/>
                </a:solidFill>
                <a:latin typeface="Calibri"/>
              </a:rPr>
              <a:t>Pardubický kraj, školní rok 2021/2022</a:t>
            </a:r>
            <a:endParaRPr lang="cs-CZ" sz="240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7CF6883-E99F-4B65-8FC7-94CD19AD11CC}" type="slidenum">
              <a:t>4</a:t>
            </a:fld>
            <a:endParaRPr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346352"/>
              </p:ext>
            </p:extLst>
          </p:nvPr>
        </p:nvGraphicFramePr>
        <p:xfrm>
          <a:off x="372864" y="1276156"/>
          <a:ext cx="8397551" cy="472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0498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3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74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5" name="Obdélník 11"/>
          <p:cNvSpPr/>
          <p:nvPr/>
        </p:nvSpPr>
        <p:spPr>
          <a:xfrm>
            <a:off x="0" y="0"/>
            <a:ext cx="914328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2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C00000"/>
                </a:solidFill>
                <a:latin typeface="Calibri"/>
              </a:rPr>
              <a:t>Vývoj počtu studentů ve vyšším odborném vzdělávání</a:t>
            </a:r>
            <a:br>
              <a:rPr sz="2200" dirty="0"/>
            </a:br>
            <a:r>
              <a:rPr lang="cs-CZ" sz="2400" b="1" strike="noStrike" spc="-1" dirty="0">
                <a:solidFill>
                  <a:srgbClr val="376092"/>
                </a:solidFill>
                <a:latin typeface="Calibri"/>
              </a:rPr>
              <a:t>Pardubický kraj, školní rok 2021/2022</a:t>
            </a:r>
            <a:endParaRPr lang="cs-CZ" sz="240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EFC9F56-06FB-4DF2-8705-3C448C556588}" type="slidenum">
              <a:t>5</a:t>
            </a:fld>
            <a:endParaRPr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307191"/>
              </p:ext>
            </p:extLst>
          </p:nvPr>
        </p:nvGraphicFramePr>
        <p:xfrm>
          <a:off x="251639" y="1157759"/>
          <a:ext cx="8537797" cy="455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3139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9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0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Obdélník 11"/>
          <p:cNvSpPr/>
          <p:nvPr/>
        </p:nvSpPr>
        <p:spPr>
          <a:xfrm>
            <a:off x="-108360" y="0"/>
            <a:ext cx="9360360" cy="120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68720" y="0"/>
            <a:ext cx="8205840" cy="11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cs-CZ" sz="2200" b="1" strike="noStrike" spc="-1">
                <a:solidFill>
                  <a:srgbClr val="C00000"/>
                </a:solidFill>
                <a:latin typeface="Arial"/>
              </a:rPr>
              <a:t>Průměrná úspěšnost v jednotných přijímacích zkouškách</a:t>
            </a:r>
            <a:br>
              <a:rPr sz="2200"/>
            </a:br>
            <a:r>
              <a:rPr lang="cs-CZ" sz="2000" b="1" strike="noStrike" spc="-1">
                <a:solidFill>
                  <a:srgbClr val="376092"/>
                </a:solidFill>
                <a:latin typeface="Arial"/>
              </a:rPr>
              <a:t>Pardubický kraj</a:t>
            </a:r>
            <a:endParaRPr lang="cs-CZ" sz="2000" b="0" strike="noStrike" spc="-1">
              <a:latin typeface="Arial"/>
            </a:endParaRPr>
          </a:p>
        </p:txBody>
      </p:sp>
      <p:graphicFrame>
        <p:nvGraphicFramePr>
          <p:cNvPr id="93" name="Tabulka 1"/>
          <p:cNvGraphicFramePr/>
          <p:nvPr>
            <p:extLst>
              <p:ext uri="{D42A27DB-BD31-4B8C-83A1-F6EECF244321}">
                <p14:modId xmlns:p14="http://schemas.microsoft.com/office/powerpoint/2010/main" val="3528879083"/>
              </p:ext>
            </p:extLst>
          </p:nvPr>
        </p:nvGraphicFramePr>
        <p:xfrm>
          <a:off x="215280" y="1385640"/>
          <a:ext cx="8712720" cy="3991800"/>
        </p:xfrm>
        <a:graphic>
          <a:graphicData uri="http://schemas.openxmlformats.org/drawingml/2006/table">
            <a:tbl>
              <a:tblPr/>
              <a:tblGrid>
                <a:gridCol w="4212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48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Obor vzdělání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Šk. rok 2021/22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Šk. rok 2020/21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8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ČJ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ČJ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Gymnázium 8leté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52,8 %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43,2 %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55,0 %</a:t>
                      </a:r>
                      <a:endParaRPr lang="cs-CZ" sz="2000" b="0" strike="noStrike" spc="-1" dirty="0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46,1 %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Gymnázium 4leté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72,1 %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64,1 %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71,8 %</a:t>
                      </a:r>
                      <a:endParaRPr lang="cs-CZ" sz="2000" b="0" strike="noStrike" spc="-1" dirty="0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59,2 %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Lycea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58,4 %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47,7 %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55,9 %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40,0 %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Střední odborné školy</a:t>
                      </a:r>
                      <a:endParaRPr lang="cs-CZ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(obory vzdělání kategorie M)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56,3 %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46,5 %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55,4 %</a:t>
                      </a:r>
                      <a:endParaRPr lang="cs-CZ" sz="2000" b="0" strike="noStrike" spc="-1" dirty="0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40,2 %</a:t>
                      </a:r>
                      <a:endParaRPr lang="cs-CZ" sz="2000" b="0" strike="noStrike" spc="-1" dirty="0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Střední odborná učiliště</a:t>
                      </a:r>
                      <a:endParaRPr lang="cs-CZ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(obory vzdělání kategorie L/0)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44,5 %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36,0 %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45,0 %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31,8 %</a:t>
                      </a:r>
                      <a:endParaRPr lang="cs-CZ" sz="2000" b="0" strike="noStrike" spc="-1" dirty="0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Nástavbové studium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37,6 %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23,5 %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39,2 %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18,5 %</a:t>
                      </a:r>
                      <a:endParaRPr lang="cs-CZ" sz="2000" b="0" strike="noStrike" spc="-1" dirty="0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4" name="TextovéPole 2"/>
          <p:cNvSpPr/>
          <p:nvPr/>
        </p:nvSpPr>
        <p:spPr>
          <a:xfrm>
            <a:off x="142560" y="5338080"/>
            <a:ext cx="878544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Pozn.: Ve šk. roce 2020/21 konali př. zkoušky pouze uchazeči o 4leté maturitní obory vzdělání 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       s</a:t>
            </a:r>
            <a:r>
              <a:rPr lang="cs-CZ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r>
              <a:rPr lang="cs-CZ" sz="1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převisem přihlášených ke studiu (přibližně 70 % uchazečů o maturitní obory)</a:t>
            </a:r>
            <a:endParaRPr lang="cs-CZ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5241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9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0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Obdélník 11"/>
          <p:cNvSpPr/>
          <p:nvPr/>
        </p:nvSpPr>
        <p:spPr>
          <a:xfrm>
            <a:off x="-108360" y="0"/>
            <a:ext cx="9360360" cy="120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68720" y="0"/>
            <a:ext cx="8205840" cy="11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cs-CZ" sz="2200" b="1" strike="noStrike" spc="-1" dirty="0">
                <a:solidFill>
                  <a:srgbClr val="C00000"/>
                </a:solidFill>
                <a:latin typeface="Arial"/>
              </a:rPr>
              <a:t>Průměrná úspěšnost v jednotných přijímacích zkouškách</a:t>
            </a:r>
            <a:br>
              <a:rPr sz="2200" dirty="0"/>
            </a:br>
            <a:r>
              <a:rPr lang="cs-CZ" sz="2000" b="1" strike="noStrike" spc="-1" dirty="0">
                <a:solidFill>
                  <a:srgbClr val="376092"/>
                </a:solidFill>
                <a:latin typeface="Arial"/>
              </a:rPr>
              <a:t>ve školním roce 2021/2022</a:t>
            </a:r>
            <a:endParaRPr lang="cs-CZ" sz="2000" b="0" strike="noStrike" spc="-1" dirty="0">
              <a:latin typeface="Arial"/>
            </a:endParaRPr>
          </a:p>
        </p:txBody>
      </p:sp>
      <p:graphicFrame>
        <p:nvGraphicFramePr>
          <p:cNvPr id="93" name="Tabulka 1"/>
          <p:cNvGraphicFramePr/>
          <p:nvPr>
            <p:extLst>
              <p:ext uri="{D42A27DB-BD31-4B8C-83A1-F6EECF244321}">
                <p14:modId xmlns:p14="http://schemas.microsoft.com/office/powerpoint/2010/main" val="91243427"/>
              </p:ext>
            </p:extLst>
          </p:nvPr>
        </p:nvGraphicFramePr>
        <p:xfrm>
          <a:off x="215280" y="1385640"/>
          <a:ext cx="8712720" cy="3991800"/>
        </p:xfrm>
        <a:graphic>
          <a:graphicData uri="http://schemas.openxmlformats.org/drawingml/2006/table">
            <a:tbl>
              <a:tblPr/>
              <a:tblGrid>
                <a:gridCol w="4212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48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Obor vzdělání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kern="1200" spc="-1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+mn-cs"/>
                        </a:rPr>
                        <a:t>Česká republika</a:t>
                      </a: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+mn-cs"/>
                        </a:rPr>
                        <a:t>Pardubický kraj</a:t>
                      </a:r>
                    </a:p>
                  </a:txBody>
                  <a:tcPr marL="36195" marR="36195" marT="36195" marB="36195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noFill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8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ČJ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M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ČJ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M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Gymnázium 8leté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54,0 %</a:t>
                      </a:r>
                    </a:p>
                  </a:txBody>
                  <a:tcPr marL="36195" marR="36195" marT="0" marB="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44,8 %</a:t>
                      </a:r>
                    </a:p>
                  </a:txBody>
                  <a:tcPr marL="36195" marR="36195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52,8 %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43,2 %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Gymnázium 4leté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71,8 %</a:t>
                      </a:r>
                    </a:p>
                  </a:txBody>
                  <a:tcPr marL="36195" marR="36195" marT="0" marB="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63,7 %</a:t>
                      </a:r>
                    </a:p>
                  </a:txBody>
                  <a:tcPr marL="36195" marR="36195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72,1 %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64,1 %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Lycea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63,7 %</a:t>
                      </a:r>
                    </a:p>
                  </a:txBody>
                  <a:tcPr marL="36195" marR="36195" marT="0" marB="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53,3 %</a:t>
                      </a:r>
                    </a:p>
                  </a:txBody>
                  <a:tcPr marL="36195" marR="36195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58,4 %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47,7 %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Střední odborné školy</a:t>
                      </a:r>
                      <a:endParaRPr lang="cs-CZ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(obory vzdělání kategorie M)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54,4 %</a:t>
                      </a:r>
                    </a:p>
                  </a:txBody>
                  <a:tcPr marL="36195" marR="36195" marT="0" marB="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44,0 %</a:t>
                      </a:r>
                    </a:p>
                  </a:txBody>
                  <a:tcPr marL="36195" marR="36195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56,3 %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46,5 %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Střední odborná učiliště</a:t>
                      </a:r>
                      <a:endParaRPr lang="cs-CZ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(obory vzdělání kategorie L/0)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45,0 %</a:t>
                      </a:r>
                    </a:p>
                  </a:txBody>
                  <a:tcPr marL="36195" marR="36195" marT="0" marB="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35,6 %</a:t>
                      </a:r>
                    </a:p>
                  </a:txBody>
                  <a:tcPr marL="36195" marR="36195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44,5 %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36,0 %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Nástavbové studium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36,6 %</a:t>
                      </a:r>
                    </a:p>
                  </a:txBody>
                  <a:tcPr marL="36195" marR="36195" marT="0" marB="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22,1 %</a:t>
                      </a:r>
                    </a:p>
                  </a:txBody>
                  <a:tcPr marL="36195" marR="36195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37,6 %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23,5 %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4" name="TextovéPole 2"/>
          <p:cNvSpPr/>
          <p:nvPr/>
        </p:nvSpPr>
        <p:spPr>
          <a:xfrm>
            <a:off x="142560" y="5338080"/>
            <a:ext cx="878544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5265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9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0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Obdélník 11"/>
          <p:cNvSpPr/>
          <p:nvPr/>
        </p:nvSpPr>
        <p:spPr>
          <a:xfrm>
            <a:off x="-108360" y="0"/>
            <a:ext cx="9360360" cy="120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68720" y="0"/>
            <a:ext cx="8205840" cy="11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cs-CZ" sz="2200" b="1" spc="-1" dirty="0">
                <a:solidFill>
                  <a:srgbClr val="C00000"/>
                </a:solidFill>
              </a:rPr>
              <a:t>Neúspěšnost u maturitních zkoušek</a:t>
            </a:r>
            <a:br>
              <a:rPr sz="2200" dirty="0"/>
            </a:br>
            <a:r>
              <a:rPr lang="cs-CZ" sz="2000" b="1" strike="noStrike" spc="-1" dirty="0">
                <a:solidFill>
                  <a:srgbClr val="376092"/>
                </a:solidFill>
                <a:latin typeface="Arial"/>
              </a:rPr>
              <a:t>Pardubický kraj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94" name="TextovéPole 2"/>
          <p:cNvSpPr/>
          <p:nvPr/>
        </p:nvSpPr>
        <p:spPr>
          <a:xfrm>
            <a:off x="142560" y="5338080"/>
            <a:ext cx="878544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711776"/>
              </p:ext>
            </p:extLst>
          </p:nvPr>
        </p:nvGraphicFramePr>
        <p:xfrm>
          <a:off x="180446" y="1503762"/>
          <a:ext cx="8709668" cy="39497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2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36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Podíl neúspěšných žáků 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Školní rok 2021/22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Školní rok 2020/21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Školní rok 2019/20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Školní rok 2018/19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27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Jarní termín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Jarní a mimořádný termín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Jarní termín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Jarní termín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7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Maturitní zkouška celkem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22,1 %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10,3 %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24,2 %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23,1 %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7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Společná část MZ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13,7 %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4,6 %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19,8 %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19,7 %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7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Profilová část MZ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12,9 %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6,9 %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9,2 %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7,6 %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0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Společná část MZ z českého jazyka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8,6 %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15,3 %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15,4 %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7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Společná část MZ z cizího jazyka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7,1 %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2,6 %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7,1 %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6,3 %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7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Společná část MZ z matematiky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13,0 %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6,9 %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20,2 %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18,6 %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799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>
                <a:solidFill>
                  <a:srgbClr val="C00000"/>
                </a:solidFill>
                <a:latin typeface="Arial"/>
              </a:rPr>
              <a:t>Přijímací řízení</a:t>
            </a:r>
            <a:br>
              <a:rPr sz="2400"/>
            </a:br>
            <a:r>
              <a:rPr lang="cs-CZ" sz="2200" b="1" strike="noStrike" spc="-1">
                <a:solidFill>
                  <a:srgbClr val="376092"/>
                </a:solidFill>
                <a:latin typeface="Arial"/>
              </a:rPr>
              <a:t>současnost a budoucnost</a:t>
            </a:r>
            <a:endParaRPr lang="cs-CZ" sz="2200" b="0" strike="noStrike" spc="-1">
              <a:latin typeface="Arial"/>
            </a:endParaRPr>
          </a:p>
        </p:txBody>
      </p:sp>
      <p:sp>
        <p:nvSpPr>
          <p:cNvPr id="100" name="Obdélník 1"/>
          <p:cNvSpPr/>
          <p:nvPr/>
        </p:nvSpPr>
        <p:spPr>
          <a:xfrm>
            <a:off x="521640" y="1401245"/>
            <a:ext cx="8100000" cy="46413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  <a:ea typeface="Microsoft YaHei"/>
              </a:rPr>
              <a:t>t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iskopisy i legislativa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k přijímacímu řízení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 školním roce 2022/2023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zatím</a:t>
            </a:r>
            <a:r>
              <a:rPr lang="cs-CZ" sz="2200" b="1" strike="noStrike" spc="-1" dirty="0">
                <a:solidFill>
                  <a:srgbClr val="376092"/>
                </a:solidFill>
                <a:latin typeface="Arial"/>
                <a:ea typeface="DejaVu Sans"/>
              </a:rPr>
              <a:t>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beze změn,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Microsoft YaHei"/>
              </a:rPr>
              <a:t>počítá se však s úlevou pro žáky-cizince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Microsoft YaHei"/>
              </a:rPr>
              <a:t>u přijímacích zkoušek (pravděpodobně nekonání přijímacích zkoušek z ČJ, překlad testu z M – je ještě v jednání)</a:t>
            </a: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od šk. roku 2023/2024 by mělo být přijímací řízení do oboru vzdělání Gymnázium se sportovní přípravou termínově přesunuté k</a:t>
            </a:r>
            <a:r>
              <a:rPr lang="cs-CZ" sz="2400" dirty="0"/>
              <a:t> 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oborům vzdělání bez talentové zkoušky (tj. přihláška k 1. 3. atd.)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záměr MŠMT do tří let zavést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elektronickou přihlášku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zvýšit počet možných přihlášek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v 1. kole přijímacího řízení 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není záměrem zkrátit lhůtu pro odevzdání zápisového lístku, je možné, že po elektronizaci přijímacího řízení bude ZL úplně zrušen</a:t>
            </a:r>
            <a:endParaRPr lang="cs-CZ" sz="2200" b="0" strike="noStrike" spc="-1" dirty="0"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3246</TotalTime>
  <Words>2349</Words>
  <Application>Microsoft Office PowerPoint</Application>
  <PresentationFormat>Předvádění na obrazovce (4:3)</PresentationFormat>
  <Paragraphs>327</Paragraphs>
  <Slides>31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9" baseType="lpstr">
      <vt:lpstr>Microsoft YaHei</vt:lpstr>
      <vt:lpstr>Arial</vt:lpstr>
      <vt:lpstr>Calibri</vt:lpstr>
      <vt:lpstr>DejaVu Sans</vt:lpstr>
      <vt:lpstr>Symbol</vt:lpstr>
      <vt:lpstr>Times New Roman</vt:lpstr>
      <vt:lpstr>Wingdings</vt:lpstr>
      <vt:lpstr>Motiv systému Office</vt:lpstr>
      <vt:lpstr>Přijímací řízení  ve školním roce 2022/2023</vt:lpstr>
      <vt:lpstr>Vývoj počtu žáků 9. ročníků základních škol Pardubický kraj</vt:lpstr>
      <vt:lpstr>Narození v jednotlivých okresech Pardubického kraje</vt:lpstr>
      <vt:lpstr>Vývoj počtu žáků ve středních školách a konzervatoři  Pardubický kraj, školní rok 2021/2022</vt:lpstr>
      <vt:lpstr>Vývoj počtu studentů ve vyšším odborném vzdělávání Pardubický kraj, školní rok 2021/2022</vt:lpstr>
      <vt:lpstr>Průměrná úspěšnost v jednotných přijímacích zkouškách Pardubický kraj</vt:lpstr>
      <vt:lpstr>Průměrná úspěšnost v jednotných přijímacích zkouškách ve školním roce 2021/2022</vt:lpstr>
      <vt:lpstr>Neúspěšnost u maturitních zkoušek Pardubický kraj</vt:lpstr>
      <vt:lpstr>Přijímací řízení současnost a budoucnost</vt:lpstr>
      <vt:lpstr>Přijímací řízení současnost a budoucnost</vt:lpstr>
      <vt:lpstr>Kombinace oborů vzdělání kategorie L/0 + H</vt:lpstr>
      <vt:lpstr>Prezentace aplikace PowerPoint</vt:lpstr>
      <vt:lpstr>Příklad vyplnění přihlášky ke vzdělávání v SŠ </vt:lpstr>
      <vt:lpstr>Pokusné ověřování propojení vybraných zdravotnických oborů vzdělání kategorie H, M, N </vt:lpstr>
      <vt:lpstr>Přihláška ke vzdělávání </vt:lpstr>
      <vt:lpstr>Přihláška ke vzdělávání </vt:lpstr>
      <vt:lpstr>Přijímací zkoušky</vt:lpstr>
      <vt:lpstr>Přijímací zkoušky</vt:lpstr>
      <vt:lpstr>Termíny konání přijímacích zkoušek</vt:lpstr>
      <vt:lpstr>Přihlašování ke vzdělávání</vt:lpstr>
      <vt:lpstr>Přihlašování ke vzdělávání</vt:lpstr>
      <vt:lpstr>Specifikace jednotných zkoušek</vt:lpstr>
      <vt:lpstr>Hodnocení uchazečů  v rámci 1. kola přijímacího řízení</vt:lpstr>
      <vt:lpstr>Hodnocení uchazečů  v rámci 1. kola přijímacího řízení</vt:lpstr>
      <vt:lpstr>Výsledky přijímacího řízení</vt:lpstr>
      <vt:lpstr>Přijímání do oborů vzdělání  s talentovou zkouškou</vt:lpstr>
      <vt:lpstr>Další kola přijímacího řízení</vt:lpstr>
      <vt:lpstr>Zápisový lístek</vt:lpstr>
      <vt:lpstr>Zápisový lístek</vt:lpstr>
      <vt:lpstr>Zápisový lístek</vt:lpstr>
      <vt:lpstr>Informace k přijímacímu řízení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Martin Brhel</dc:creator>
  <dc:description/>
  <cp:lastModifiedBy>Mgr. Pavel Kleisner</cp:lastModifiedBy>
  <cp:revision>180</cp:revision>
  <dcterms:created xsi:type="dcterms:W3CDTF">2017-03-06T15:56:02Z</dcterms:created>
  <dcterms:modified xsi:type="dcterms:W3CDTF">2022-10-17T05:46:14Z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Předvádění na obrazovce (4:3)</vt:lpwstr>
  </property>
  <property fmtid="{D5CDD505-2E9C-101B-9397-08002B2CF9AE}" pid="4" name="Slides">
    <vt:i4>31</vt:i4>
  </property>
</Properties>
</file>